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16"/>
  </p:notesMasterIdLst>
  <p:handoutMasterIdLst>
    <p:handoutMasterId r:id="rId17"/>
  </p:handoutMasterIdLst>
  <p:sldIdLst>
    <p:sldId id="289" r:id="rId2"/>
    <p:sldId id="341" r:id="rId3"/>
    <p:sldId id="317" r:id="rId4"/>
    <p:sldId id="344" r:id="rId5"/>
    <p:sldId id="342" r:id="rId6"/>
    <p:sldId id="343" r:id="rId7"/>
    <p:sldId id="347" r:id="rId8"/>
    <p:sldId id="352" r:id="rId9"/>
    <p:sldId id="348" r:id="rId10"/>
    <p:sldId id="346" r:id="rId11"/>
    <p:sldId id="349" r:id="rId12"/>
    <p:sldId id="350" r:id="rId13"/>
    <p:sldId id="351" r:id="rId14"/>
    <p:sldId id="316" r:id="rId15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9AEE03D-DE94-4E3C-B06B-C03A8A283E80}">
          <p14:sldIdLst>
            <p14:sldId id="289"/>
            <p14:sldId id="341"/>
          </p14:sldIdLst>
        </p14:section>
        <p14:section name="Untitled Section" id="{6C73D854-9412-4561-ADC7-5D40A534358B}">
          <p14:sldIdLst>
            <p14:sldId id="317"/>
            <p14:sldId id="344"/>
            <p14:sldId id="342"/>
            <p14:sldId id="343"/>
            <p14:sldId id="347"/>
            <p14:sldId id="352"/>
            <p14:sldId id="348"/>
            <p14:sldId id="346"/>
            <p14:sldId id="349"/>
            <p14:sldId id="350"/>
            <p14:sldId id="351"/>
            <p14:sldId id="31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EBEBEF"/>
    <a:srgbClr val="BF1238"/>
    <a:srgbClr val="D21243"/>
    <a:srgbClr val="002E62"/>
    <a:srgbClr val="FF9900"/>
    <a:srgbClr val="E0FCEA"/>
    <a:srgbClr val="0060A9"/>
    <a:srgbClr val="6DC06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38FD7-A949-4303-B274-A63FE9BF08C1}" type="datetimeFigureOut">
              <a:rPr lang="en-US" smtClean="0"/>
              <a:t>5/25/2021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95BF4-FFF7-4368-9D93-267A9B503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6411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EC91AD-09C1-4056-ABB0-8AEEDFBF74DB}" type="datetimeFigureOut">
              <a:rPr lang="en-US" smtClean="0"/>
              <a:t>5/25/2021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576"/>
            <a:ext cx="560832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6"/>
            <a:ext cx="303784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676"/>
            <a:ext cx="303784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91D2C-0C3D-4077-AEF2-60C694E430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845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https://www.longandfoster.com/images/uploads/Recos/35009/Content/786405/Banner_Suffolk_105377_15074.jpg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Franklin, Smithfield, Isle of Wight County, James City County, Williamsburg, York County, Hampton, Newport News, Northampton County, Accomack County, Southampton County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94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65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63588" indent="-292100" defTabSz="965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76338" indent="-233363" defTabSz="965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47825" indent="-233363" defTabSz="965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116138" indent="-233363" defTabSz="965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73338" indent="-233363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030538" indent="-233363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87738" indent="-233363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944938" indent="-233363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65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2F808A-5912-47DD-BF04-E3453900CA52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anose="020B0600070205080204" pitchFamily="34" charset="-128"/>
                <a:cs typeface="+mn-cs"/>
              </a:rPr>
              <a:pPr marL="0" marR="0" lvl="0" indent="0" algn="r" defTabSz="965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ＭＳ Ｐゴシック" panose="020B0600070205080204" pitchFamily="34" charset="-128"/>
              <a:cs typeface="+mn-cs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450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0699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332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68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7164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0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5752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5852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638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766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1838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5290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91D2C-0C3D-4077-AEF2-60C694E4304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256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A606C-5D93-4515-8E94-3229204C70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C89EF8-4075-4843-8021-514EFF6B2B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171E2D-6809-464F-AF0B-3D29547BF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0C132-7D76-4ADB-ADD5-BE7521512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1CFAB-688B-4203-875E-A033B44B2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4B2DF2-0C91-4970-BCA7-F2A970952C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637" y="479344"/>
            <a:ext cx="6316363" cy="60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224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0E969-C212-448D-B774-5E2DAE6D8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54E53-5ABE-43FC-890B-844F4FA30F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53C808-2E3A-4BDC-A8B0-59444A796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778607-991C-4E3B-945A-363E40FB6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CA52BC-D9E0-4C7E-B64F-02B342EFB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4D9B90-EB1F-4AB0-8034-A43160DD8EFB}"/>
              </a:ext>
            </a:extLst>
          </p:cNvPr>
          <p:cNvSpPr/>
          <p:nvPr/>
        </p:nvSpPr>
        <p:spPr>
          <a:xfrm>
            <a:off x="0" y="6601626"/>
            <a:ext cx="12191999" cy="256374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BE5AE2-29EB-46DB-809F-8B364221EA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637" y="479344"/>
            <a:ext cx="6316363" cy="60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57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3099E-3F9B-44B9-AB39-B881C9737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51CD8B-5BAD-487A-B14B-7E0CED055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29901-E87D-49BF-A596-5E74F2349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D2C58-604E-4484-A760-0EF687270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817D0-6E91-4624-8B12-A3FB8797D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13D91F-092A-404F-918F-8763A5AB1E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637" y="479344"/>
            <a:ext cx="6316363" cy="60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1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B90B0-09F8-409A-BEB2-73483440C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0C91B0-AD19-45F1-B581-69ADF03463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8D2C6F-AB48-4AAF-A36D-D2B32F4FC3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B5DFD-46DB-416D-B271-519765FA3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2E970D-DAF1-4F1E-A06A-EA4BA94D6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3DB9FE-A2DA-434B-87FB-7DC3E2713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07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1E0FD-FA13-443F-8DAD-598578094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5D85ED-6758-4556-9091-EE0653DDB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069696-AAFB-43FF-87C8-66179FD5F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013B4C-47AF-42B1-9331-DAD08DE7D9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D08745-2D81-46F7-AD12-A2CAF84F7C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832214-EABB-41BE-A4CB-8D08F26D0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DCD214-F966-4303-925C-3C49EB5D8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D8A39A-578B-443B-BA49-0CF9313DF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96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9E45F-55BB-46B3-9C12-884D6699E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00B453-B55C-4F29-AF41-97ACC36FC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B4B984-1560-49C3-82D7-48174D653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85AF37-1782-4661-8BBE-E8D48E877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24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4498E5-E23B-4638-BF76-B98757EB5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B6175-911D-4007-8099-26E25078D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F3F6C-312D-4276-B94E-857CF5478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507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8E2DF-7185-41B4-A6DF-0DF8FD948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513CC-CEBF-49C9-9D2B-A426DDD4B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860D38-2FE8-4003-B774-8EC1105B82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7FF317-598D-42FB-AA81-A5A91101C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03438-E28E-442B-80FD-D21281E41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B51830-F188-4996-8643-017D10287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817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2665E-ECF4-484D-9C2A-93A281D6A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B51133-C436-45C4-9C25-FB44542B2E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FCBA0-2F4E-445A-814A-3C83451EF4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CFC216-2729-47F0-8B5F-655E48C60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C9A27F-8ACB-4846-9E91-7B5A63F5B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C1F520-5ED5-4071-A583-077A74454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811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3BE9-0341-4C6A-86D9-9EA6F768B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25AA84-5C8A-4B73-9697-F8AC11C345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B3FB1-D64F-44A9-9598-43F1FA355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1624E-6702-44E1-8FAC-E5F44C68A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C19A5-C965-4557-BC53-89EE7D477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BB37B7-E388-4553-8113-E472D7B813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637" y="479344"/>
            <a:ext cx="6316363" cy="60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834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F1DB64-664F-4471-B5A9-6756717F6C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CD9A4F-3B73-430D-889E-5E1DF8AB2F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6CF49A-10C2-4485-88E0-1CA5CE40E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0920E-CD8F-4B81-9433-4CD852660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89028-EDF2-490A-A4E5-DB3E4ABEB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E69E2C-3E04-4368-96F6-EC4E76B18A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637" y="479344"/>
            <a:ext cx="6316363" cy="60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746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14314"/>
            <a:ext cx="10160000" cy="14620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60117" y="20177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60117" y="41513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522FB1F4-A0E8-4AD3-9EBE-3A7D05CA35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551BC573-45ED-4090-BEAD-A272C64190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3">
            <a:extLst>
              <a:ext uri="{FF2B5EF4-FFF2-40B4-BE49-F238E27FC236}">
                <a16:creationId xmlns:a16="http://schemas.microsoft.com/office/drawing/2014/main" id="{A08CF20F-A7D6-4B78-9EA3-3C680442D1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4D7A2E43-5567-4A09-A6D6-5025C6C934E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435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F0D581-A1F0-4E8B-8C99-8469CCF58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DCCFEE-08CC-47DC-BDFC-83A10860E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BA253-FCB8-4AE6-897A-0AE8C1DAFB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D9F94-5DE0-49A3-AE68-ED67AFAF3D62}" type="datetimeFigureOut">
              <a:rPr lang="en-US" smtClean="0"/>
              <a:pPr/>
              <a:t>5/25/2021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7501E-1283-442E-B6EF-9AB1324015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078CF-C568-4ED8-8BCD-28C224A14D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69874-2FC0-422F-82A1-EC5C83F5B3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17DACD-AFD0-4C63-ABC5-25D7C782EBE2}"/>
              </a:ext>
            </a:extLst>
          </p:cNvPr>
          <p:cNvSpPr/>
          <p:nvPr/>
        </p:nvSpPr>
        <p:spPr>
          <a:xfrm>
            <a:off x="0" y="0"/>
            <a:ext cx="12192000" cy="256374"/>
          </a:xfrm>
          <a:prstGeom prst="rect">
            <a:avLst/>
          </a:prstGeom>
          <a:solidFill>
            <a:srgbClr val="BF1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BF1238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1D701B-C62B-4F05-8700-028A92814CF9}"/>
              </a:ext>
            </a:extLst>
          </p:cNvPr>
          <p:cNvSpPr/>
          <p:nvPr/>
        </p:nvSpPr>
        <p:spPr>
          <a:xfrm>
            <a:off x="0" y="6601626"/>
            <a:ext cx="12191999" cy="256374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FA4487-E58C-433F-904C-0B27C0DA936C}"/>
              </a:ext>
            </a:extLst>
          </p:cNvPr>
          <p:cNvSpPr/>
          <p:nvPr/>
        </p:nvSpPr>
        <p:spPr>
          <a:xfrm>
            <a:off x="-1" y="93201"/>
            <a:ext cx="12191999" cy="256374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36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36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BF1238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BF1238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BF1238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BF1238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BF1238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mailto:jcarroll@hrchamber.com" TargetMode="External"/><Relationship Id="rId7" Type="http://schemas.openxmlformats.org/officeDocument/2006/relationships/hyperlink" Target="http://www.hrsmallbizloans.com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1000four/hrsbdc" TargetMode="External"/><Relationship Id="rId5" Type="http://schemas.openxmlformats.org/officeDocument/2006/relationships/hyperlink" Target="http://www.startwheel.org/" TargetMode="External"/><Relationship Id="rId4" Type="http://schemas.openxmlformats.org/officeDocument/2006/relationships/hyperlink" Target="http://www.hrsbdc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>
            <a:extLst>
              <a:ext uri="{FF2B5EF4-FFF2-40B4-BE49-F238E27FC236}">
                <a16:creationId xmlns:a16="http://schemas.microsoft.com/office/drawing/2014/main" id="{4F2F8DAF-6CEC-4D6C-A2CE-70106C12C9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45"/>
          <a:stretch/>
        </p:blipFill>
        <p:spPr bwMode="auto">
          <a:xfrm>
            <a:off x="0" y="3576103"/>
            <a:ext cx="8894986" cy="302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EC14BF-F52F-432E-9358-9BBC7BE1F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59738" y="894297"/>
            <a:ext cx="5395912" cy="1673412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r>
              <a:rPr lang="en-US" sz="4600" dirty="0" smtClean="0">
                <a:solidFill>
                  <a:srgbClr val="D21243"/>
                </a:solidFill>
                <a:latin typeface="Century Gothic" panose="020B0502020202020204" pitchFamily="34" charset="0"/>
              </a:rPr>
              <a:t>Minimum Wage Increase and Small Businesses</a:t>
            </a:r>
            <a:endParaRPr lang="en-US" sz="4600" b="1" dirty="0">
              <a:solidFill>
                <a:srgbClr val="D21243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42CF45-B716-478C-8164-D679C6D29B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96197" y="4714244"/>
            <a:ext cx="5395912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000" b="1" dirty="0">
                <a:solidFill>
                  <a:srgbClr val="002E62"/>
                </a:solidFill>
                <a:latin typeface="Century Gothic" panose="020B0502020202020204" pitchFamily="34" charset="0"/>
              </a:rPr>
              <a:t>Jim Carroll</a:t>
            </a:r>
          </a:p>
          <a:p>
            <a:pPr algn="l"/>
            <a:r>
              <a:rPr lang="en-US" sz="2000" dirty="0">
                <a:solidFill>
                  <a:srgbClr val="002E62"/>
                </a:solidFill>
                <a:latin typeface="Century Gothic" panose="020B0502020202020204" pitchFamily="34" charset="0"/>
                <a:cs typeface="Calibri"/>
              </a:rPr>
              <a:t>Executive Director</a:t>
            </a:r>
          </a:p>
          <a:p>
            <a:pPr algn="l"/>
            <a:r>
              <a:rPr lang="en-US" sz="2000" dirty="0">
                <a:solidFill>
                  <a:srgbClr val="002E62"/>
                </a:solidFill>
                <a:latin typeface="Century Gothic" panose="020B0502020202020204" pitchFamily="34" charset="0"/>
                <a:cs typeface="Calibri"/>
              </a:rPr>
              <a:t>Hampton Roads SBDC</a:t>
            </a:r>
          </a:p>
          <a:p>
            <a:pPr algn="l"/>
            <a:r>
              <a:rPr lang="en-US" sz="2000" dirty="0">
                <a:solidFill>
                  <a:srgbClr val="002E62"/>
                </a:solidFill>
                <a:latin typeface="Century Gothic" panose="020B0502020202020204" pitchFamily="34" charset="0"/>
                <a:cs typeface="Calibri"/>
              </a:rPr>
              <a:t>May </a:t>
            </a:r>
            <a:r>
              <a:rPr lang="en-US" sz="2000" dirty="0" smtClean="0">
                <a:solidFill>
                  <a:srgbClr val="002E62"/>
                </a:solidFill>
                <a:latin typeface="Century Gothic" panose="020B0502020202020204" pitchFamily="34" charset="0"/>
                <a:cs typeface="Calibri"/>
              </a:rPr>
              <a:t>27</a:t>
            </a:r>
            <a:r>
              <a:rPr lang="en-US" sz="2000" dirty="0">
                <a:solidFill>
                  <a:srgbClr val="002E62"/>
                </a:solidFill>
                <a:latin typeface="Century Gothic" panose="020B0502020202020204" pitchFamily="34" charset="0"/>
                <a:cs typeface="Calibri"/>
              </a:rPr>
              <a:t>, 2021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" y="480650"/>
            <a:ext cx="3640040" cy="280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245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>
            <a:extLst>
              <a:ext uri="{FF2B5EF4-FFF2-40B4-BE49-F238E27FC236}">
                <a16:creationId xmlns:a16="http://schemas.microsoft.com/office/drawing/2014/main" id="{FF1300CE-7A71-4702-8812-C88235E9FE0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20913" y="757382"/>
            <a:ext cx="7543800" cy="3454400"/>
          </a:xfrm>
        </p:spPr>
        <p:txBody>
          <a:bodyPr rtlCol="0">
            <a:normAutofit fontScale="62500" lnSpcReduction="20000"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Tx/>
              <a:buNone/>
              <a:defRPr/>
            </a:pPr>
            <a:r>
              <a:rPr lang="en-US" altLang="en-US" b="1" dirty="0">
                <a:latin typeface="Arial" panose="020B0604020202020204" pitchFamily="34" charset="0"/>
              </a:rPr>
              <a:t>SBDC of Hampton Roads is part of the Virginia SBDC Network, </a:t>
            </a: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Tx/>
              <a:buNone/>
              <a:defRPr/>
            </a:pPr>
            <a:r>
              <a:rPr lang="en-US" altLang="en-US" b="1" dirty="0">
                <a:latin typeface="Arial" panose="020B0604020202020204" pitchFamily="34" charset="0"/>
              </a:rPr>
              <a:t>a partnership between </a:t>
            </a: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Tx/>
              <a:buNone/>
              <a:defRPr/>
            </a:pPr>
            <a:r>
              <a:rPr lang="en-US" altLang="en-US" b="1" dirty="0">
                <a:latin typeface="Arial" panose="020B0604020202020204" pitchFamily="34" charset="0"/>
              </a:rPr>
              <a:t>U.S. Small Business Administration, </a:t>
            </a: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Tx/>
              <a:buNone/>
              <a:defRPr/>
            </a:pPr>
            <a:r>
              <a:rPr lang="en-US" altLang="en-US" b="1" dirty="0">
                <a:latin typeface="Arial" panose="020B0604020202020204" pitchFamily="34" charset="0"/>
              </a:rPr>
              <a:t>George Mason University, and </a:t>
            </a: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Tx/>
              <a:buNone/>
              <a:defRPr/>
            </a:pPr>
            <a:r>
              <a:rPr lang="en-US" altLang="en-US" b="1" dirty="0">
                <a:latin typeface="Arial" panose="020B0604020202020204" pitchFamily="34" charset="0"/>
              </a:rPr>
              <a:t>Hampton Roads </a:t>
            </a:r>
            <a:r>
              <a:rPr lang="en-US" altLang="en-US" b="1" dirty="0" smtClean="0">
                <a:latin typeface="Arial" panose="020B0604020202020204" pitchFamily="34" charset="0"/>
              </a:rPr>
              <a:t>Chamber</a:t>
            </a: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Tx/>
              <a:buNone/>
              <a:defRPr/>
            </a:pPr>
            <a:r>
              <a:rPr lang="en-US" altLang="en-US" b="1" dirty="0" smtClean="0">
                <a:latin typeface="Arial" panose="020B0604020202020204" pitchFamily="34" charset="0"/>
              </a:rPr>
              <a:t>The views expressed herein are those of the speaker and do not represent the views of the partnering organizations</a:t>
            </a:r>
            <a:endParaRPr lang="en-US" altLang="en-US" b="1" dirty="0">
              <a:latin typeface="Arial" panose="020B0604020202020204" pitchFamily="34" charset="0"/>
            </a:endParaRP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Tx/>
              <a:buNone/>
              <a:defRPr/>
            </a:pPr>
            <a:endParaRPr lang="en-US" altLang="en-US" b="1" dirty="0">
              <a:latin typeface="Arial" panose="020B0604020202020204" pitchFamily="34" charset="0"/>
            </a:endParaRPr>
          </a:p>
        </p:txBody>
      </p:sp>
      <p:pic>
        <p:nvPicPr>
          <p:cNvPr id="1945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502150"/>
            <a:ext cx="1981200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446588"/>
            <a:ext cx="2101850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775" y="4572000"/>
            <a:ext cx="1108075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8325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Senate Bill 7</a:t>
            </a:r>
            <a:br>
              <a:rPr lang="en-US" sz="3600" b="1" dirty="0" smtClean="0"/>
            </a:br>
            <a:r>
              <a:rPr lang="en-US" sz="3600" dirty="0" smtClean="0"/>
              <a:t>House Bill 395 Timeline</a:t>
            </a:r>
            <a:r>
              <a:rPr lang="en-US" sz="3600" b="1" dirty="0"/>
              <a:t/>
            </a:r>
            <a:br>
              <a:rPr lang="en-US" sz="3600" b="1" dirty="0"/>
            </a:b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 fontScale="77500" lnSpcReduction="20000"/>
          </a:bodyPr>
          <a:lstStyle/>
          <a:p>
            <a:pPr marL="36900" indent="0">
              <a:buNone/>
            </a:pPr>
            <a:r>
              <a:rPr lang="en-US" sz="3200" b="1" dirty="0" smtClean="0"/>
              <a:t>1 May 2021</a:t>
            </a:r>
          </a:p>
          <a:p>
            <a:pPr marL="494100" indent="-457200"/>
            <a:r>
              <a:rPr lang="en-US" sz="3200" dirty="0" smtClean="0"/>
              <a:t>Wage Increase $7.25 - $9.50 </a:t>
            </a:r>
            <a:r>
              <a:rPr lang="en-US" sz="3200" dirty="0" smtClean="0"/>
              <a:t>(31%)</a:t>
            </a:r>
            <a:endParaRPr lang="en-US" sz="3200" dirty="0" smtClean="0"/>
          </a:p>
          <a:p>
            <a:pPr marL="36900" indent="0">
              <a:buNone/>
            </a:pPr>
            <a:r>
              <a:rPr lang="en-US" sz="3200" b="1" dirty="0" smtClean="0"/>
              <a:t>1 Jan 2022</a:t>
            </a:r>
            <a:endParaRPr lang="en-US" sz="3200" b="1" dirty="0"/>
          </a:p>
          <a:p>
            <a:pPr marL="494100" indent="-457200"/>
            <a:r>
              <a:rPr lang="en-US" sz="3200" dirty="0" smtClean="0"/>
              <a:t>Wage Increase  $9.50 - $11.00 </a:t>
            </a:r>
            <a:r>
              <a:rPr lang="en-US" sz="3200" dirty="0" smtClean="0"/>
              <a:t>(15.8%)</a:t>
            </a:r>
            <a:endParaRPr lang="en-US" sz="3200" dirty="0"/>
          </a:p>
          <a:p>
            <a:pPr marL="36900" indent="0">
              <a:buNone/>
            </a:pPr>
            <a:r>
              <a:rPr lang="en-US" sz="3200" b="1" dirty="0" smtClean="0"/>
              <a:t>1 Jan 2023</a:t>
            </a:r>
            <a:endParaRPr lang="en-US" sz="3200" b="1" dirty="0"/>
          </a:p>
          <a:p>
            <a:pPr marL="494100" indent="-457200"/>
            <a:r>
              <a:rPr lang="en-US" sz="3200" dirty="0" smtClean="0"/>
              <a:t>Wage Increase $11.00 - $12.00 </a:t>
            </a:r>
            <a:r>
              <a:rPr lang="en-US" sz="3200" dirty="0" smtClean="0"/>
              <a:t>(9.1%)</a:t>
            </a:r>
            <a:endParaRPr lang="en-US" sz="3200" dirty="0" smtClean="0"/>
          </a:p>
          <a:p>
            <a:pPr marL="36900" indent="0">
              <a:buNone/>
            </a:pPr>
            <a:r>
              <a:rPr lang="en-US" sz="3200" b="1" dirty="0" smtClean="0"/>
              <a:t>* 1 Jan 2025 </a:t>
            </a:r>
            <a:endParaRPr lang="en-US" sz="3200" b="1" dirty="0"/>
          </a:p>
          <a:p>
            <a:pPr marL="494100" indent="-457200"/>
            <a:r>
              <a:rPr lang="en-US" sz="3200" dirty="0" smtClean="0"/>
              <a:t>Wage Increase $12.00 - $13.50 (</a:t>
            </a:r>
            <a:r>
              <a:rPr lang="en-US" sz="3200" dirty="0" smtClean="0"/>
              <a:t>12.5%)</a:t>
            </a:r>
            <a:endParaRPr lang="en-US" sz="3200" dirty="0"/>
          </a:p>
          <a:p>
            <a:pPr marL="36900" indent="0">
              <a:buNone/>
            </a:pPr>
            <a:r>
              <a:rPr lang="en-US" sz="3200" b="1" dirty="0" smtClean="0"/>
              <a:t>* 1 Jan 2026</a:t>
            </a:r>
          </a:p>
          <a:p>
            <a:pPr marL="494100" indent="-457200"/>
            <a:r>
              <a:rPr lang="en-US" sz="3200" dirty="0" smtClean="0"/>
              <a:t>Wage Increase $13.50 - $15.00 (</a:t>
            </a:r>
            <a:r>
              <a:rPr lang="en-US" sz="3200" dirty="0" smtClean="0"/>
              <a:t>11.1%)</a:t>
            </a:r>
            <a:endParaRPr lang="en-US" sz="3200" dirty="0" smtClean="0"/>
          </a:p>
          <a:p>
            <a:pPr marL="36900" indent="0">
              <a:buNone/>
            </a:pPr>
            <a:r>
              <a:rPr lang="en-US" sz="3200" b="1" dirty="0" smtClean="0"/>
              <a:t>* </a:t>
            </a:r>
            <a:r>
              <a:rPr lang="en-US" sz="3200" b="1" dirty="0" smtClean="0"/>
              <a:t>Must be authorized by the General Assembly 1 July </a:t>
            </a:r>
            <a:r>
              <a:rPr lang="en-US" sz="3200" b="1" dirty="0" smtClean="0"/>
              <a:t>2024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442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DOLI</a:t>
            </a:r>
            <a:br>
              <a:rPr lang="en-US" sz="3600" b="1" dirty="0" smtClean="0"/>
            </a:br>
            <a:r>
              <a:rPr lang="en-US" sz="3600" dirty="0" smtClean="0"/>
              <a:t>Exemptions</a:t>
            </a:r>
            <a:r>
              <a:rPr lang="en-US" sz="3600" b="1" dirty="0"/>
              <a:t/>
            </a:r>
            <a:br>
              <a:rPr lang="en-US" sz="3600" b="1" dirty="0"/>
            </a:b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/>
          </a:bodyPr>
          <a:lstStyle/>
          <a:p>
            <a:pPr marL="494100" indent="-457200"/>
            <a:r>
              <a:rPr lang="en-US" sz="3200" dirty="0" smtClean="0"/>
              <a:t>Caddies on Golf Courses</a:t>
            </a:r>
          </a:p>
          <a:p>
            <a:pPr marL="494100" indent="-457200"/>
            <a:r>
              <a:rPr lang="en-US" sz="3200" dirty="0" smtClean="0"/>
              <a:t>Under 18 employed by parent/guardian</a:t>
            </a:r>
          </a:p>
          <a:p>
            <a:pPr marL="494100" indent="-457200"/>
            <a:r>
              <a:rPr lang="en-US" sz="3200" dirty="0" smtClean="0"/>
              <a:t>Summer Camp Counselors</a:t>
            </a:r>
          </a:p>
          <a:p>
            <a:pPr marL="494100" indent="-457200"/>
            <a:r>
              <a:rPr lang="en-US" sz="3200" dirty="0" smtClean="0"/>
              <a:t>Under 16 regardless of employer</a:t>
            </a:r>
          </a:p>
          <a:p>
            <a:pPr marL="494100" indent="-457200"/>
            <a:r>
              <a:rPr lang="en-US" sz="3200" dirty="0" smtClean="0"/>
              <a:t>Student work-study program</a:t>
            </a:r>
          </a:p>
          <a:p>
            <a:pPr marL="494100" indent="-457200"/>
            <a:r>
              <a:rPr lang="en-US" sz="3200" dirty="0" smtClean="0"/>
              <a:t>Babysitters &lt;10 hours/week</a:t>
            </a:r>
          </a:p>
          <a:p>
            <a:pPr marL="494100" indent="-457200"/>
            <a:r>
              <a:rPr lang="en-US" sz="3200" dirty="0" smtClean="0"/>
              <a:t>Farm workers and laborers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58630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Federal</a:t>
            </a:r>
            <a:br>
              <a:rPr lang="en-US" sz="3600" b="1" dirty="0" smtClean="0"/>
            </a:br>
            <a:r>
              <a:rPr lang="en-US" sz="3600" b="1" dirty="0" smtClean="0"/>
              <a:t> Timeline</a:t>
            </a:r>
            <a:r>
              <a:rPr lang="en-US" sz="3600" b="1" dirty="0"/>
              <a:t/>
            </a:r>
            <a:br>
              <a:rPr lang="en-US" sz="3600" b="1" dirty="0"/>
            </a:b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 fontScale="62500" lnSpcReduction="20000"/>
          </a:bodyPr>
          <a:lstStyle/>
          <a:p>
            <a:pPr marL="36900" indent="0">
              <a:buNone/>
            </a:pPr>
            <a:r>
              <a:rPr lang="en-US" sz="3200" b="1" dirty="0" smtClean="0"/>
              <a:t>October 2020</a:t>
            </a:r>
            <a:endParaRPr lang="en-US" sz="3200" b="1" dirty="0"/>
          </a:p>
          <a:p>
            <a:pPr marL="494100" indent="-457200"/>
            <a:r>
              <a:rPr lang="en-US" sz="3200" dirty="0" smtClean="0"/>
              <a:t>Wage Increase  $8.40 - $</a:t>
            </a:r>
            <a:r>
              <a:rPr lang="en-US" sz="3200" dirty="0" smtClean="0"/>
              <a:t>9.50 (13.1%)</a:t>
            </a:r>
            <a:endParaRPr lang="en-US" sz="3200" dirty="0"/>
          </a:p>
          <a:p>
            <a:pPr marL="36900" indent="0">
              <a:buNone/>
            </a:pPr>
            <a:r>
              <a:rPr lang="en-US" sz="3200" b="1" dirty="0" smtClean="0"/>
              <a:t>October 2021</a:t>
            </a:r>
          </a:p>
          <a:p>
            <a:pPr marL="494100" indent="-457200"/>
            <a:r>
              <a:rPr lang="en-US" sz="3200" dirty="0" smtClean="0"/>
              <a:t>Wage Increase $9.50 - $</a:t>
            </a:r>
            <a:r>
              <a:rPr lang="en-US" sz="3200" dirty="0" smtClean="0"/>
              <a:t>10.60 (11.6%)</a:t>
            </a:r>
            <a:endParaRPr lang="en-US" sz="3200" dirty="0" smtClean="0"/>
          </a:p>
          <a:p>
            <a:pPr marL="36900" indent="0">
              <a:buNone/>
            </a:pPr>
            <a:r>
              <a:rPr lang="en-US" sz="3200" b="1" dirty="0" smtClean="0"/>
              <a:t>October 2022 </a:t>
            </a:r>
            <a:endParaRPr lang="en-US" sz="3200" b="1" dirty="0"/>
          </a:p>
          <a:p>
            <a:pPr marL="494100" indent="-457200"/>
            <a:r>
              <a:rPr lang="en-US" sz="3200" dirty="0" smtClean="0"/>
              <a:t>Wage Increase $10.60 - $</a:t>
            </a:r>
            <a:r>
              <a:rPr lang="en-US" sz="3200" dirty="0" smtClean="0"/>
              <a:t>11.70 (10.4%)</a:t>
            </a:r>
            <a:endParaRPr lang="en-US" sz="3200" dirty="0"/>
          </a:p>
          <a:p>
            <a:pPr marL="36900" indent="0">
              <a:buNone/>
            </a:pPr>
            <a:r>
              <a:rPr lang="en-US" sz="3200" b="1" dirty="0" smtClean="0"/>
              <a:t>October 2023</a:t>
            </a:r>
          </a:p>
          <a:p>
            <a:pPr marL="494100" indent="-457200"/>
            <a:r>
              <a:rPr lang="en-US" sz="3200" dirty="0" smtClean="0"/>
              <a:t>Wage Increase $11.70 - $</a:t>
            </a:r>
            <a:r>
              <a:rPr lang="en-US" sz="3200" dirty="0" smtClean="0"/>
              <a:t>12.80 (9.4%)</a:t>
            </a:r>
            <a:endParaRPr lang="en-US" sz="3200" dirty="0" smtClean="0"/>
          </a:p>
          <a:p>
            <a:pPr marL="36900" indent="0">
              <a:buNone/>
            </a:pPr>
            <a:r>
              <a:rPr lang="en-US" sz="3200" b="1" dirty="0" smtClean="0"/>
              <a:t>October 2024</a:t>
            </a:r>
          </a:p>
          <a:p>
            <a:pPr marL="494100" indent="-457200"/>
            <a:r>
              <a:rPr lang="en-US" sz="3200" dirty="0" smtClean="0"/>
              <a:t>Wage Increase $12.80 - $</a:t>
            </a:r>
            <a:r>
              <a:rPr lang="en-US" sz="3200" dirty="0" smtClean="0"/>
              <a:t>13.90 (8.6%)</a:t>
            </a:r>
            <a:endParaRPr lang="en-US" sz="3200" dirty="0" smtClean="0"/>
          </a:p>
          <a:p>
            <a:pPr marL="36900" indent="0">
              <a:buNone/>
            </a:pPr>
            <a:r>
              <a:rPr lang="en-US" sz="3200" b="1" dirty="0" smtClean="0"/>
              <a:t>October 2025</a:t>
            </a:r>
            <a:endParaRPr lang="en-US" sz="3200" b="1" dirty="0"/>
          </a:p>
          <a:p>
            <a:pPr marL="494100" indent="-457200"/>
            <a:r>
              <a:rPr lang="en-US" sz="3200" dirty="0" smtClean="0"/>
              <a:t>Wage Increase $13.90 - $</a:t>
            </a:r>
            <a:r>
              <a:rPr lang="en-US" sz="3200" dirty="0" smtClean="0"/>
              <a:t>15.00 (7.9%)</a:t>
            </a:r>
          </a:p>
          <a:p>
            <a:pPr marL="36900" indent="0">
              <a:buNone/>
            </a:pPr>
            <a:r>
              <a:rPr lang="en-US" sz="3200" b="1" dirty="0" smtClean="0"/>
              <a:t>Afterwards, upward adjustments will be based on CPI info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51018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Quandary?</a:t>
            </a:r>
            <a:r>
              <a:rPr lang="en-US" sz="3600" b="1" dirty="0"/>
              <a:t/>
            </a:r>
            <a:br>
              <a:rPr lang="en-US" sz="3600" b="1" dirty="0"/>
            </a:b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 lnSpcReduction="10000"/>
          </a:bodyPr>
          <a:lstStyle/>
          <a:p>
            <a:pPr marL="494100" indent="-457200"/>
            <a:endParaRPr lang="en-US" sz="3200" dirty="0" smtClean="0"/>
          </a:p>
          <a:p>
            <a:pPr marL="494100" indent="-457200"/>
            <a:r>
              <a:rPr lang="en-US" sz="3200" dirty="0" smtClean="0"/>
              <a:t>Authoritative studies both pro and con.</a:t>
            </a:r>
          </a:p>
          <a:p>
            <a:pPr marL="494100" indent="-457200"/>
            <a:r>
              <a:rPr lang="en-US" sz="3200" dirty="0" smtClean="0"/>
              <a:t>“Figures lie and liars figure”</a:t>
            </a:r>
          </a:p>
          <a:p>
            <a:pPr marL="494100" indent="-457200"/>
            <a:r>
              <a:rPr lang="en-US" sz="3200" dirty="0" smtClean="0"/>
              <a:t>Assumptions</a:t>
            </a:r>
          </a:p>
          <a:p>
            <a:pPr marL="494100" indent="-457200"/>
            <a:r>
              <a:rPr lang="en-US" sz="3200" dirty="0" smtClean="0"/>
              <a:t>Preconceived notions</a:t>
            </a:r>
          </a:p>
          <a:p>
            <a:pPr marL="494100" indent="-457200"/>
            <a:r>
              <a:rPr lang="en-US" sz="3200" dirty="0" smtClean="0"/>
              <a:t>Market or Mandate</a:t>
            </a:r>
          </a:p>
          <a:p>
            <a:pPr marL="951300" lvl="1" indent="-457200"/>
            <a:r>
              <a:rPr lang="en-US" sz="2800" dirty="0" smtClean="0"/>
              <a:t>State of the </a:t>
            </a:r>
            <a:r>
              <a:rPr lang="en-US" sz="2800" dirty="0" smtClean="0"/>
              <a:t>Economy</a:t>
            </a:r>
          </a:p>
          <a:p>
            <a:pPr marL="951300" lvl="1" indent="-457200"/>
            <a:r>
              <a:rPr lang="en-US" sz="2800" dirty="0" smtClean="0"/>
              <a:t>Does one size fit all?</a:t>
            </a:r>
            <a:endParaRPr lang="en-US" sz="2800" dirty="0" smtClean="0"/>
          </a:p>
          <a:p>
            <a:pPr marL="3690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07321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What about Tips?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5516141"/>
          </a:xfrm>
        </p:spPr>
        <p:txBody>
          <a:bodyPr anchor="ctr">
            <a:normAutofit/>
          </a:bodyPr>
          <a:lstStyle/>
          <a:p>
            <a:pPr marL="494100" indent="-457200"/>
            <a:r>
              <a:rPr lang="en-US" sz="3200" dirty="0" smtClean="0"/>
              <a:t>Server base salary is $2.13</a:t>
            </a:r>
          </a:p>
          <a:p>
            <a:pPr marL="951300" lvl="1" indent="-457200"/>
            <a:r>
              <a:rPr lang="en-US" sz="2800" dirty="0" smtClean="0"/>
              <a:t>Total Earnings have to meet minimum wage</a:t>
            </a:r>
          </a:p>
          <a:p>
            <a:pPr marL="951300" lvl="1" indent="-457200"/>
            <a:r>
              <a:rPr lang="en-US" sz="2800" dirty="0" smtClean="0"/>
              <a:t>Employers must cover if tips are too low</a:t>
            </a:r>
          </a:p>
          <a:p>
            <a:pPr marL="494100" indent="-457200"/>
            <a:r>
              <a:rPr lang="en-US" sz="3200" dirty="0" smtClean="0"/>
              <a:t>Fair Labor Standards Act</a:t>
            </a:r>
          </a:p>
          <a:p>
            <a:pPr marL="951300" lvl="1" indent="-457200"/>
            <a:r>
              <a:rPr lang="en-US" sz="2800" dirty="0" smtClean="0"/>
              <a:t>Tip Credits lets employers count tips towards payment obligations</a:t>
            </a:r>
          </a:p>
          <a:p>
            <a:pPr marL="951300" lvl="1" indent="-457200"/>
            <a:r>
              <a:rPr lang="en-US" sz="2800" dirty="0" smtClean="0"/>
              <a:t>Impact if this goes away?</a:t>
            </a:r>
          </a:p>
          <a:p>
            <a:pPr marL="494100" indent="-457200"/>
            <a:r>
              <a:rPr lang="en-US" sz="3200" dirty="0" smtClean="0"/>
              <a:t>Does tipping itself go away?</a:t>
            </a:r>
          </a:p>
          <a:p>
            <a:pPr marL="951300" lvl="1" indent="-457200"/>
            <a:r>
              <a:rPr lang="en-US" sz="2800" dirty="0" smtClean="0"/>
              <a:t>“</a:t>
            </a:r>
            <a:r>
              <a:rPr lang="en-US" sz="2800" dirty="0" err="1" smtClean="0"/>
              <a:t>Servis</a:t>
            </a:r>
            <a:r>
              <a:rPr lang="en-US" sz="2800" dirty="0" smtClean="0"/>
              <a:t> </a:t>
            </a:r>
            <a:r>
              <a:rPr lang="en-US" sz="2800" dirty="0" err="1" smtClean="0"/>
              <a:t>est</a:t>
            </a:r>
            <a:r>
              <a:rPr lang="en-US" sz="2800" dirty="0" smtClean="0"/>
              <a:t> </a:t>
            </a:r>
            <a:r>
              <a:rPr lang="en-US" sz="2800" dirty="0" err="1" smtClean="0"/>
              <a:t>compris</a:t>
            </a:r>
            <a:r>
              <a:rPr lang="en-US" sz="2800" dirty="0" smtClean="0"/>
              <a:t>”</a:t>
            </a:r>
          </a:p>
          <a:p>
            <a:pPr marL="494100" lvl="1" indent="0">
              <a:buNone/>
            </a:pPr>
            <a:endParaRPr lang="en-US" sz="2800" dirty="0" smtClean="0"/>
          </a:p>
          <a:p>
            <a:pPr marL="494100" indent="-45720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7918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What about Tips</a:t>
            </a:r>
            <a:r>
              <a:rPr lang="en-US" sz="3600" b="1" dirty="0" smtClean="0"/>
              <a:t>?</a:t>
            </a:r>
            <a:br>
              <a:rPr lang="en-US" sz="3600" b="1" dirty="0" smtClean="0"/>
            </a:br>
            <a:r>
              <a:rPr lang="en-US" sz="3600" dirty="0" smtClean="0"/>
              <a:t>II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5516141"/>
          </a:xfrm>
        </p:spPr>
        <p:txBody>
          <a:bodyPr anchor="ctr">
            <a:normAutofit fontScale="92500"/>
          </a:bodyPr>
          <a:lstStyle/>
          <a:p>
            <a:pPr marL="494100" indent="-457200"/>
            <a:r>
              <a:rPr lang="en-US" sz="3200" dirty="0" smtClean="0"/>
              <a:t>Raise the Wage Act</a:t>
            </a:r>
            <a:endParaRPr lang="en-US" sz="3200" dirty="0" smtClean="0"/>
          </a:p>
          <a:p>
            <a:pPr marL="951300" lvl="1" indent="-457200"/>
            <a:r>
              <a:rPr lang="en-US" sz="2800" dirty="0" smtClean="0"/>
              <a:t>$15.00/</a:t>
            </a:r>
            <a:r>
              <a:rPr lang="en-US" sz="2800" dirty="0" smtClean="0"/>
              <a:t>hour by 2025</a:t>
            </a:r>
          </a:p>
          <a:p>
            <a:pPr marL="951300" lvl="1" indent="-457200"/>
            <a:r>
              <a:rPr lang="en-US" sz="2800" dirty="0" smtClean="0"/>
              <a:t>Annual adjustments based on fluctuations in median </a:t>
            </a:r>
            <a:r>
              <a:rPr lang="en-US" sz="2800" dirty="0" smtClean="0"/>
              <a:t>hourly wages</a:t>
            </a:r>
          </a:p>
          <a:p>
            <a:pPr marL="951300" lvl="1" indent="-457200"/>
            <a:r>
              <a:rPr lang="en-US" sz="2800" dirty="0" smtClean="0"/>
              <a:t>Can only be adjusted upwards</a:t>
            </a:r>
            <a:endParaRPr lang="en-US" sz="2800" dirty="0" smtClean="0"/>
          </a:p>
          <a:p>
            <a:pPr marL="494100" indent="-457200"/>
            <a:r>
              <a:rPr lang="en-US" sz="3200" dirty="0" smtClean="0"/>
              <a:t>Deep versus Shallow Pockets</a:t>
            </a:r>
            <a:endParaRPr lang="en-US" sz="3200" dirty="0" smtClean="0"/>
          </a:p>
          <a:p>
            <a:pPr marL="951300" lvl="1" indent="-457200"/>
            <a:r>
              <a:rPr lang="en-US" sz="2800" dirty="0" smtClean="0"/>
              <a:t>Large chains can afford to do so</a:t>
            </a:r>
          </a:p>
          <a:p>
            <a:pPr marL="951300" lvl="1" indent="-457200"/>
            <a:r>
              <a:rPr lang="en-US" sz="2800" dirty="0" smtClean="0"/>
              <a:t>Small chains and Independents cannot</a:t>
            </a:r>
            <a:endParaRPr lang="en-US" sz="2800" dirty="0" smtClean="0"/>
          </a:p>
          <a:p>
            <a:pPr marL="494100" indent="-457200"/>
            <a:r>
              <a:rPr lang="en-US" sz="3200" dirty="0" smtClean="0"/>
              <a:t>Loss of jobs/wages</a:t>
            </a:r>
            <a:endParaRPr lang="en-US" sz="3200" dirty="0" smtClean="0"/>
          </a:p>
          <a:p>
            <a:pPr marL="951300" lvl="1" indent="-457200"/>
            <a:r>
              <a:rPr lang="en-US" sz="2800" dirty="0" smtClean="0"/>
              <a:t>69 % of servers say their </a:t>
            </a:r>
            <a:r>
              <a:rPr lang="en-US" sz="2800" dirty="0" smtClean="0"/>
              <a:t>supplemented wages (tips) are more than $15.00 hour</a:t>
            </a:r>
            <a:endParaRPr lang="en-US" sz="2800" dirty="0" smtClean="0"/>
          </a:p>
          <a:p>
            <a:pPr marL="494100" lvl="1" indent="0">
              <a:buNone/>
            </a:pPr>
            <a:endParaRPr lang="en-US" sz="2800" dirty="0" smtClean="0"/>
          </a:p>
          <a:p>
            <a:pPr marL="494100" indent="-45720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655863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“Pro</a:t>
            </a:r>
            <a:r>
              <a:rPr lang="en-US" sz="3600" dirty="0" smtClean="0"/>
              <a:t>” </a:t>
            </a:r>
            <a:r>
              <a:rPr lang="en-US" sz="3600" b="1" dirty="0" smtClean="0"/>
              <a:t>Considerations</a:t>
            </a:r>
            <a:br>
              <a:rPr lang="en-US" sz="3600" b="1" dirty="0" smtClean="0"/>
            </a:br>
            <a:r>
              <a:rPr lang="en-US" sz="2400" dirty="0" smtClean="0"/>
              <a:t>(minimum-wage.procon.org)</a:t>
            </a:r>
            <a:endParaRPr lang="en-US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5516141"/>
          </a:xfrm>
        </p:spPr>
        <p:txBody>
          <a:bodyPr anchor="ctr">
            <a:normAutofit lnSpcReduction="10000"/>
          </a:bodyPr>
          <a:lstStyle/>
          <a:p>
            <a:pPr marL="494100" indent="-457200"/>
            <a:r>
              <a:rPr lang="en-US" sz="3200" dirty="0" smtClean="0"/>
              <a:t>Current wages do not </a:t>
            </a:r>
            <a:r>
              <a:rPr lang="en-US" sz="3200" dirty="0" smtClean="0"/>
              <a:t>living expenses</a:t>
            </a:r>
            <a:endParaRPr lang="en-US" sz="3200" dirty="0" smtClean="0"/>
          </a:p>
          <a:p>
            <a:pPr marL="494100" indent="-457200"/>
            <a:r>
              <a:rPr lang="en-US" sz="3200" dirty="0" smtClean="0"/>
              <a:t>Wages will increase for over 1.27 million Virginians</a:t>
            </a:r>
          </a:p>
          <a:p>
            <a:pPr marL="494100" indent="-457200"/>
            <a:r>
              <a:rPr lang="en-US" sz="3200" dirty="0" smtClean="0"/>
              <a:t>Improves buying power</a:t>
            </a:r>
          </a:p>
          <a:p>
            <a:pPr marL="494100" indent="-457200"/>
            <a:r>
              <a:rPr lang="en-US" sz="3200" dirty="0" smtClean="0"/>
              <a:t>Decrease public assistance rolls</a:t>
            </a:r>
          </a:p>
          <a:p>
            <a:pPr marL="951300" lvl="1" indent="-457200"/>
            <a:r>
              <a:rPr lang="en-US" sz="2800" dirty="0" smtClean="0"/>
              <a:t>Lower government costs</a:t>
            </a:r>
          </a:p>
          <a:p>
            <a:pPr marL="494100" indent="-457200"/>
            <a:r>
              <a:rPr lang="en-US" sz="3200" dirty="0" smtClean="0"/>
              <a:t>Create additional incentive to work, stay in school</a:t>
            </a:r>
          </a:p>
          <a:p>
            <a:pPr marL="494100" indent="-457200"/>
            <a:r>
              <a:rPr lang="en-US" sz="3200" dirty="0" smtClean="0"/>
              <a:t>Potential for more part-time employees</a:t>
            </a:r>
          </a:p>
          <a:p>
            <a:pPr marL="494100" lvl="1" indent="0">
              <a:buNone/>
            </a:pPr>
            <a:endParaRPr lang="en-US" sz="2800" dirty="0" smtClean="0"/>
          </a:p>
          <a:p>
            <a:pPr marL="494100" indent="-45720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5467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“Con</a:t>
            </a:r>
            <a:r>
              <a:rPr lang="en-US" sz="3600" dirty="0" smtClean="0"/>
              <a:t>” </a:t>
            </a:r>
            <a:r>
              <a:rPr lang="en-US" sz="3600" b="1" dirty="0" smtClean="0"/>
              <a:t>Considerations</a:t>
            </a:r>
            <a:br>
              <a:rPr lang="en-US" sz="3600" b="1" dirty="0" smtClean="0"/>
            </a:br>
            <a:r>
              <a:rPr lang="en-US" sz="2400" dirty="0" smtClean="0"/>
              <a:t>(minimum-wage.procon.org)</a:t>
            </a:r>
            <a:endParaRPr lang="en-US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 fontScale="85000" lnSpcReduction="20000"/>
          </a:bodyPr>
          <a:lstStyle/>
          <a:p>
            <a:pPr marL="494100" indent="-457200"/>
            <a:r>
              <a:rPr lang="en-US" sz="3200" dirty="0" smtClean="0"/>
              <a:t>New financial models have to be developed</a:t>
            </a:r>
          </a:p>
          <a:p>
            <a:pPr marL="951300" lvl="1" indent="-457200"/>
            <a:r>
              <a:rPr lang="en-US" dirty="0" smtClean="0"/>
              <a:t>Double digit increases in line item costs</a:t>
            </a:r>
          </a:p>
          <a:p>
            <a:pPr marL="494100" indent="-457200"/>
            <a:r>
              <a:rPr lang="en-US" dirty="0" smtClean="0"/>
              <a:t>Increase in joblessness</a:t>
            </a:r>
          </a:p>
          <a:p>
            <a:pPr marL="951300" lvl="1" indent="-457200"/>
            <a:r>
              <a:rPr lang="en-US" dirty="0" smtClean="0"/>
              <a:t>Companies scale back hours/positions</a:t>
            </a:r>
          </a:p>
          <a:p>
            <a:pPr marL="951300" lvl="1" indent="-457200"/>
            <a:r>
              <a:rPr lang="en-US" dirty="0" smtClean="0"/>
              <a:t>Entry level positions </a:t>
            </a:r>
            <a:r>
              <a:rPr lang="en-US" dirty="0" smtClean="0"/>
              <a:t>eliminated</a:t>
            </a:r>
          </a:p>
          <a:p>
            <a:pPr marL="951300" lvl="1" indent="-457200"/>
            <a:r>
              <a:rPr lang="en-US" dirty="0" smtClean="0"/>
              <a:t>Automation?</a:t>
            </a:r>
            <a:endParaRPr lang="en-US" dirty="0" smtClean="0"/>
          </a:p>
          <a:p>
            <a:pPr marL="494100" indent="-457200"/>
            <a:r>
              <a:rPr lang="en-US" dirty="0" smtClean="0"/>
              <a:t>Potential lower employee benefits</a:t>
            </a:r>
          </a:p>
          <a:p>
            <a:pPr marL="951300" lvl="1" indent="-457200"/>
            <a:r>
              <a:rPr lang="en-US" dirty="0" smtClean="0"/>
              <a:t>A readily available cost-cutting area</a:t>
            </a:r>
          </a:p>
          <a:p>
            <a:pPr marL="494100" indent="-457200"/>
            <a:r>
              <a:rPr lang="en-US" dirty="0" smtClean="0"/>
              <a:t>Wage scale compression</a:t>
            </a:r>
          </a:p>
          <a:p>
            <a:pPr marL="951300" lvl="1" indent="-457200"/>
            <a:r>
              <a:rPr lang="en-US" dirty="0" smtClean="0"/>
              <a:t>Higher salary employees will want more</a:t>
            </a:r>
          </a:p>
          <a:p>
            <a:pPr marL="494100" indent="-457200"/>
            <a:r>
              <a:rPr lang="en-US" dirty="0" smtClean="0"/>
              <a:t>Impact on small business owners</a:t>
            </a:r>
          </a:p>
          <a:p>
            <a:pPr marL="951300" lvl="1" indent="-457200"/>
            <a:r>
              <a:rPr lang="en-US" dirty="0" smtClean="0"/>
              <a:t>Profit margins squeezed (restaurants)</a:t>
            </a:r>
          </a:p>
          <a:p>
            <a:pPr marL="494100" indent="-457200"/>
            <a:r>
              <a:rPr lang="en-US" dirty="0" smtClean="0"/>
              <a:t>Regional cost-of-living differences?</a:t>
            </a:r>
          </a:p>
          <a:p>
            <a:pPr marL="3690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77314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Retail Alliance Survey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/>
          </a:bodyPr>
          <a:lstStyle/>
          <a:p>
            <a:pPr marL="494100" indent="-457200"/>
            <a:r>
              <a:rPr lang="en-US" sz="3200" dirty="0"/>
              <a:t>6% would consider automation</a:t>
            </a:r>
          </a:p>
          <a:p>
            <a:pPr marL="494100" indent="-457200"/>
            <a:r>
              <a:rPr lang="en-US" sz="3200" dirty="0" smtClean="0"/>
              <a:t>17% would reduce staff</a:t>
            </a:r>
          </a:p>
          <a:p>
            <a:pPr marL="494100" indent="-457200"/>
            <a:r>
              <a:rPr lang="en-US" sz="3200" dirty="0" smtClean="0"/>
              <a:t>17% would cut more overhead</a:t>
            </a:r>
          </a:p>
          <a:p>
            <a:pPr marL="494100" indent="-457200"/>
            <a:r>
              <a:rPr lang="en-US" sz="3200" dirty="0"/>
              <a:t>20% would reduce staff hours</a:t>
            </a:r>
          </a:p>
          <a:p>
            <a:pPr marL="494100" indent="-457200"/>
            <a:r>
              <a:rPr lang="en-US" sz="3200" dirty="0" smtClean="0"/>
              <a:t>39% no impact since they pay more than minimum</a:t>
            </a:r>
          </a:p>
          <a:p>
            <a:pPr marL="494100" indent="-457200"/>
            <a:r>
              <a:rPr lang="en-US" sz="3200" dirty="0" smtClean="0"/>
              <a:t>42% would increase prices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33211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Seattle  Experience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/>
          </a:bodyPr>
          <a:lstStyle/>
          <a:p>
            <a:pPr marL="494100" indent="-457200"/>
            <a:r>
              <a:rPr lang="en-US" sz="3200" dirty="0" smtClean="0"/>
              <a:t>Apples and Oranges comparison</a:t>
            </a:r>
          </a:p>
          <a:p>
            <a:pPr marL="951300" lvl="1" indent="-457200"/>
            <a:r>
              <a:rPr lang="en-US" sz="2800" dirty="0" smtClean="0"/>
              <a:t>Demographics</a:t>
            </a:r>
          </a:p>
          <a:p>
            <a:pPr marL="951300" lvl="1" indent="-457200"/>
            <a:r>
              <a:rPr lang="en-US" sz="2800" dirty="0" smtClean="0"/>
              <a:t>Overall Economy</a:t>
            </a:r>
          </a:p>
          <a:p>
            <a:pPr marL="494100" indent="-457200"/>
            <a:r>
              <a:rPr lang="en-US" sz="3200" dirty="0" smtClean="0"/>
              <a:t>Results/Studies are inconclusive</a:t>
            </a:r>
          </a:p>
          <a:p>
            <a:pPr marL="494100" indent="-45720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9118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BAAA-70A6-4399-A02B-5F8BAE453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013" y="1115568"/>
            <a:ext cx="3487616" cy="4626864"/>
          </a:xfrm>
          <a:solidFill>
            <a:schemeClr val="bg2">
              <a:lumMod val="90000"/>
            </a:schemeClr>
          </a:solidFill>
          <a:ln w="120650" cmpd="thickThin">
            <a:solidFill>
              <a:srgbClr val="BF1238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Final Thoughts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CB26-F6F2-4AA7-94B0-DC92025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398" y="1115568"/>
            <a:ext cx="6245352" cy="4626864"/>
          </a:xfrm>
        </p:spPr>
        <p:txBody>
          <a:bodyPr anchor="ctr">
            <a:normAutofit lnSpcReduction="10000"/>
          </a:bodyPr>
          <a:lstStyle/>
          <a:p>
            <a:pPr marL="494100" indent="-457200"/>
            <a:r>
              <a:rPr lang="en-US" sz="3200" dirty="0" smtClean="0"/>
              <a:t>It is not if, but when…</a:t>
            </a:r>
          </a:p>
          <a:p>
            <a:pPr marL="494100" indent="-457200"/>
            <a:r>
              <a:rPr lang="en-US" sz="3200" dirty="0" smtClean="0"/>
              <a:t>Thoroughly run and understand your numbers</a:t>
            </a:r>
          </a:p>
          <a:p>
            <a:pPr marL="951300" lvl="1" indent="-457200"/>
            <a:r>
              <a:rPr lang="en-US" sz="2800" dirty="0" smtClean="0"/>
              <a:t>Start with RMAs</a:t>
            </a:r>
          </a:p>
          <a:p>
            <a:pPr marL="494100" indent="-457200"/>
            <a:r>
              <a:rPr lang="en-US" sz="3200" dirty="0" smtClean="0"/>
              <a:t>Identify where costs can be cut</a:t>
            </a:r>
          </a:p>
          <a:p>
            <a:pPr marL="494100" indent="-457200"/>
            <a:r>
              <a:rPr lang="en-US" sz="3200" dirty="0" smtClean="0"/>
              <a:t>See </a:t>
            </a:r>
            <a:r>
              <a:rPr lang="en-US" sz="3200" dirty="0" smtClean="0"/>
              <a:t>where prices can be increased </a:t>
            </a:r>
            <a:r>
              <a:rPr lang="en-US" sz="3200" dirty="0" smtClean="0"/>
              <a:t>prices and by how much</a:t>
            </a:r>
          </a:p>
          <a:p>
            <a:pPr marL="494100" indent="-457200"/>
            <a:r>
              <a:rPr lang="en-US" sz="3200" dirty="0" smtClean="0"/>
              <a:t>Seek help from your accountant, attorney, Chamber, SBDC</a:t>
            </a:r>
          </a:p>
          <a:p>
            <a:pPr marL="494100" indent="-45720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15653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819E7-E877-446E-ABE0-E3F3C8C38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5112" y="4020457"/>
            <a:ext cx="9440034" cy="2286448"/>
          </a:xfr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dirty="0"/>
              <a:t>Jim Carroll</a:t>
            </a:r>
            <a:br>
              <a:rPr lang="en-US" sz="2400" dirty="0"/>
            </a:br>
            <a:r>
              <a:rPr lang="en-US" sz="2400" dirty="0">
                <a:solidFill>
                  <a:srgbClr val="FF9900"/>
                </a:solidFill>
                <a:hlinkClick r:id="rId3"/>
              </a:rPr>
              <a:t>jcarroll@hrchamber.com</a:t>
            </a: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hlinkClick r:id="rId4"/>
              </a:rPr>
              <a:t>www.hrsbdc.org</a:t>
            </a: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solidFill>
                  <a:srgbClr val="FF9900"/>
                </a:solidFill>
                <a:hlinkClick r:id="rId5"/>
              </a:rPr>
              <a:t>www.startwheel.org</a:t>
            </a: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solidFill>
                  <a:srgbClr val="FF9900"/>
                </a:solidFill>
                <a:hlinkClick r:id="rId6"/>
              </a:rPr>
              <a:t>www.1000four/hrsbdc</a:t>
            </a: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>
                <a:solidFill>
                  <a:srgbClr val="FF9900"/>
                </a:solidFill>
                <a:hlinkClick r:id="rId7"/>
              </a:rPr>
              <a:t>www.hrsmallbizloans.com</a:t>
            </a:r>
            <a:r>
              <a:rPr lang="en-US" sz="2400" dirty="0">
                <a:solidFill>
                  <a:srgbClr val="FF9900"/>
                </a:solidFill>
              </a:rPr>
              <a:t/>
            </a:r>
            <a:br>
              <a:rPr lang="en-US" sz="2400" dirty="0">
                <a:solidFill>
                  <a:srgbClr val="FF9900"/>
                </a:solidFill>
              </a:rPr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>
                <a:solidFill>
                  <a:srgbClr val="C00000"/>
                </a:solidFill>
              </a:rPr>
              <a:t/>
            </a:r>
            <a:br>
              <a:rPr lang="en-US" sz="2400" dirty="0">
                <a:solidFill>
                  <a:srgbClr val="C00000"/>
                </a:solidFill>
              </a:rPr>
            </a:br>
            <a:r>
              <a:rPr lang="en-US" sz="2400" dirty="0">
                <a:solidFill>
                  <a:srgbClr val="C00000"/>
                </a:solidFill>
              </a:rPr>
              <a:t>757-664-2595</a:t>
            </a:r>
            <a:br>
              <a:rPr lang="en-US" sz="2400" dirty="0">
                <a:solidFill>
                  <a:srgbClr val="C00000"/>
                </a:solidFill>
              </a:rPr>
            </a:br>
            <a:endParaRPr lang="en-US" sz="2400" dirty="0">
              <a:solidFill>
                <a:srgbClr val="C0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78906B-1FF3-45D6-AE7C-2B438723F3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12063" y="3163125"/>
            <a:ext cx="3640040" cy="280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73430"/>
      </p:ext>
    </p:extLst>
  </p:cSld>
  <p:clrMapOvr>
    <a:masterClrMapping/>
  </p:clrMapOvr>
</p:sld>
</file>

<file path=ppt/theme/theme1.xml><?xml version="1.0" encoding="utf-8"?>
<a:theme xmlns:a="http://schemas.openxmlformats.org/drawingml/2006/main" name="SBD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BDC" id="{51572DD0-851A-4980-8408-D42D3D84D8F4}" vid="{CC9E3CD9-0F87-41F1-A03B-61D0F054D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2963</TotalTime>
  <Words>705</Words>
  <Application>Microsoft Office PowerPoint</Application>
  <PresentationFormat>Widescreen</PresentationFormat>
  <Paragraphs>132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ＭＳ Ｐゴシック</vt:lpstr>
      <vt:lpstr>Arial</vt:lpstr>
      <vt:lpstr>Calibri</vt:lpstr>
      <vt:lpstr>Calibri Light</vt:lpstr>
      <vt:lpstr>Century Gothic</vt:lpstr>
      <vt:lpstr>Times New Roman</vt:lpstr>
      <vt:lpstr>SBDC</vt:lpstr>
      <vt:lpstr>Minimum Wage Increase and Small Businesses</vt:lpstr>
      <vt:lpstr>PowerPoint Presentation</vt:lpstr>
      <vt:lpstr>Senate Bill 7 House Bill 395 Timeline </vt:lpstr>
      <vt:lpstr>DOLI Exemptions </vt:lpstr>
      <vt:lpstr>Federal  Timeline </vt:lpstr>
      <vt:lpstr>Quandary? </vt:lpstr>
      <vt:lpstr>What about Tips?</vt:lpstr>
      <vt:lpstr>What about Tips? II</vt:lpstr>
      <vt:lpstr>“Pro” Considerations (minimum-wage.procon.org)</vt:lpstr>
      <vt:lpstr>“Con” Considerations (minimum-wage.procon.org)</vt:lpstr>
      <vt:lpstr>Retail Alliance Survey</vt:lpstr>
      <vt:lpstr>Seattle  Experience</vt:lpstr>
      <vt:lpstr>Final Thoughts</vt:lpstr>
      <vt:lpstr>Jim Carroll jcarroll@hrchamber.com  www.hrsbdc.org  www.startwheel.org  www.1000four/hrsbdc  www.hrsmallbizloans.com   757-664-2595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Locality Briefing</dc:title>
  <dc:creator>Cara Simpson</dc:creator>
  <cp:lastModifiedBy>James Carroll</cp:lastModifiedBy>
  <cp:revision>88</cp:revision>
  <cp:lastPrinted>2021-05-10T14:16:55Z</cp:lastPrinted>
  <dcterms:created xsi:type="dcterms:W3CDTF">2021-01-20T02:09:49Z</dcterms:created>
  <dcterms:modified xsi:type="dcterms:W3CDTF">2021-05-25T10:29:57Z</dcterms:modified>
</cp:coreProperties>
</file>