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7010400" cy="9296400"/>
  <p:embeddedFontLst>
    <p:embeddedFont>
      <p:font typeface="Arial Narrow" panose="020B0606020202030204" pitchFamily="34" charset="0"/>
      <p:regular r:id="rId44"/>
      <p:bold r:id="rId45"/>
      <p:italic r:id="rId46"/>
      <p:boldItalic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Century Gothic" panose="020B0502020202020204" pitchFamily="34" charset="0"/>
      <p:regular r:id="rId52"/>
      <p:bold r:id="rId53"/>
      <p:italic r:id="rId54"/>
      <p:boldItalic r:id="rId5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6" roundtripDataSignature="AMtx7mh2ZdhBne6AFCej0GqhQWEmzGNP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font" Target="fonts/font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3.fntdata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6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40" cy="466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8" y="0"/>
            <a:ext cx="3037840" cy="466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8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9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0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2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3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4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5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6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7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8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9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0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1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2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3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4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5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6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7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8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9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0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1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2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3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4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5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6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37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8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39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1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42:notes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44"/>
          <p:cNvPicPr preferRelativeResize="0"/>
          <p:nvPr/>
        </p:nvPicPr>
        <p:blipFill rotWithShape="1">
          <a:blip r:embed="rId2">
            <a:alphaModFix/>
          </a:blip>
          <a:srcRect t="36743" b="51136"/>
          <a:stretch/>
        </p:blipFill>
        <p:spPr>
          <a:xfrm rot="10800000">
            <a:off x="0" y="6045200"/>
            <a:ext cx="12192000" cy="812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44"/>
          <p:cNvPicPr preferRelativeResize="0"/>
          <p:nvPr/>
        </p:nvPicPr>
        <p:blipFill rotWithShape="1">
          <a:blip r:embed="rId3">
            <a:alphaModFix/>
          </a:blip>
          <a:srcRect t="42425" b="39962"/>
          <a:stretch/>
        </p:blipFill>
        <p:spPr>
          <a:xfrm rot="10800000">
            <a:off x="0" y="0"/>
            <a:ext cx="12192000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18275" y="274489"/>
            <a:ext cx="2398588" cy="733722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44"/>
          <p:cNvSpPr txBox="1"/>
          <p:nvPr/>
        </p:nvSpPr>
        <p:spPr>
          <a:xfrm>
            <a:off x="8015288" y="6189990"/>
            <a:ext cx="350157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www.sbsd.virginia.gov</a:t>
            </a:r>
            <a:endParaRPr sz="1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0" name="Google Shape;20;p44"/>
          <p:cNvSpPr txBox="1"/>
          <p:nvPr/>
        </p:nvSpPr>
        <p:spPr>
          <a:xfrm>
            <a:off x="552464" y="6189990"/>
            <a:ext cx="534827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Selling to the Commonwealth</a:t>
            </a:r>
            <a:endParaRPr sz="1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4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4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4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4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4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1" name="Google Shape;51;p4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" name="Google Shape;52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5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5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5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3" name="Google Shape;63;p5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4" name="Google Shape;64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5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5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5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1" name="Google Shape;71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5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5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5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5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5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4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tracey.jeter@sbsd.virginia.gov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bsd.virginia.gov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"/>
          <p:cNvSpPr/>
          <p:nvPr/>
        </p:nvSpPr>
        <p:spPr>
          <a:xfrm>
            <a:off x="2056585" y="2215380"/>
            <a:ext cx="8129587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Selling to the Commonwealth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800" b="1" i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SWaM Info Session </a:t>
            </a:r>
            <a:endParaRPr sz="4800" b="1" i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/>
          <p:nvPr/>
        </p:nvSpPr>
        <p:spPr>
          <a:xfrm>
            <a:off x="0" y="166692"/>
            <a:ext cx="8921931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DSBSD Agency Southwest VA Contact </a:t>
            </a:r>
            <a:endParaRPr sz="4400" b="1" i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6" name="Google Shape;96;p2"/>
          <p:cNvGrpSpPr/>
          <p:nvPr/>
        </p:nvGrpSpPr>
        <p:grpSpPr>
          <a:xfrm>
            <a:off x="3570784" y="1815487"/>
            <a:ext cx="5351147" cy="3847261"/>
            <a:chOff x="339142" y="3892668"/>
            <a:chExt cx="2619617" cy="1697037"/>
          </a:xfrm>
        </p:grpSpPr>
        <p:grpSp>
          <p:nvGrpSpPr>
            <p:cNvPr id="97" name="Google Shape;97;p2"/>
            <p:cNvGrpSpPr/>
            <p:nvPr/>
          </p:nvGrpSpPr>
          <p:grpSpPr>
            <a:xfrm>
              <a:off x="339142" y="3892668"/>
              <a:ext cx="2619617" cy="1697037"/>
              <a:chOff x="339142" y="2925002"/>
              <a:chExt cx="2619617" cy="1697037"/>
            </a:xfrm>
          </p:grpSpPr>
          <p:sp>
            <p:nvSpPr>
              <p:cNvPr id="98" name="Google Shape;98;p2"/>
              <p:cNvSpPr/>
              <p:nvPr/>
            </p:nvSpPr>
            <p:spPr>
              <a:xfrm flipH="1">
                <a:off x="2829692" y="3967581"/>
                <a:ext cx="129067" cy="164635"/>
              </a:xfrm>
              <a:custGeom>
                <a:avLst/>
                <a:gdLst/>
                <a:ahLst/>
                <a:cxnLst/>
                <a:rect l="l" t="t" r="r" b="b"/>
                <a:pathLst>
                  <a:path w="122211" h="105517" extrusionOk="0">
                    <a:moveTo>
                      <a:pt x="0" y="104761"/>
                    </a:moveTo>
                    <a:cubicBezTo>
                      <a:pt x="45643" y="56750"/>
                      <a:pt x="52259" y="60168"/>
                      <a:pt x="121156" y="0"/>
                    </a:cubicBezTo>
                    <a:cubicBezTo>
                      <a:pt x="120106" y="64713"/>
                      <a:pt x="123030" y="40804"/>
                      <a:pt x="121980" y="105517"/>
                    </a:cubicBezTo>
                    <a:lnTo>
                      <a:pt x="0" y="10476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>
                <a:off x="409479" y="2925002"/>
                <a:ext cx="2420214" cy="1697037"/>
              </a:xfrm>
              <a:prstGeom prst="roundRect">
                <a:avLst>
                  <a:gd name="adj" fmla="val 10369"/>
                </a:avLst>
              </a:pr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 rot="10800000" flipH="1">
                <a:off x="339142" y="3928393"/>
                <a:ext cx="2619617" cy="37333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1" name="Google Shape;101;p2"/>
              <p:cNvSpPr txBox="1"/>
              <p:nvPr/>
            </p:nvSpPr>
            <p:spPr>
              <a:xfrm>
                <a:off x="584060" y="3994698"/>
                <a:ext cx="2129779" cy="23079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800" b="1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Business Services Manager</a:t>
                </a:r>
                <a:endParaRPr sz="28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02" name="Google Shape;102;p2"/>
            <p:cNvSpPr/>
            <p:nvPr/>
          </p:nvSpPr>
          <p:spPr>
            <a:xfrm>
              <a:off x="598361" y="4139266"/>
              <a:ext cx="2032704" cy="7637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8375" tIns="19175" rIns="38375" bIns="19175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 i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Ramain Gohar </a:t>
              </a:r>
              <a:endParaRPr sz="28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u="sng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Ramain.gohar@sbsd.virginia.gov</a:t>
              </a:r>
              <a:br>
                <a:rPr lang="en-US" sz="2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lang="en-US" sz="2400" u="sng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www.sbsd.virginia.gov</a:t>
              </a:r>
              <a:endParaRPr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/>
          <p:nvPr/>
        </p:nvSpPr>
        <p:spPr>
          <a:xfrm>
            <a:off x="1658982" y="1397726"/>
            <a:ext cx="8608423" cy="3949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Understanding Target Market  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Your Competitive Advantage (SWaM)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Access the opportunity (eVA )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Resources 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Next Steps </a:t>
            </a: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3"/>
          <p:cNvSpPr txBox="1"/>
          <p:nvPr/>
        </p:nvSpPr>
        <p:spPr>
          <a:xfrm>
            <a:off x="222068" y="314687"/>
            <a:ext cx="8660674" cy="599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 Narrow"/>
              <a:buNone/>
            </a:pPr>
            <a:r>
              <a:rPr lang="en-US" sz="54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Agenda</a:t>
            </a:r>
            <a:endParaRPr sz="5400" b="1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 txBox="1"/>
          <p:nvPr/>
        </p:nvSpPr>
        <p:spPr>
          <a:xfrm>
            <a:off x="463640" y="309094"/>
            <a:ext cx="7122016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DSBSD Agency Mission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14" name="Google Shape;114;p4"/>
          <p:cNvSpPr/>
          <p:nvPr/>
        </p:nvSpPr>
        <p:spPr>
          <a:xfrm>
            <a:off x="1128712" y="2478934"/>
            <a:ext cx="10429875" cy="1421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To promote access to the Commonwealth of Virginia’s contracting opportunities and ensure fairness in the procurement process.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"/>
          <p:cNvSpPr txBox="1"/>
          <p:nvPr/>
        </p:nvSpPr>
        <p:spPr>
          <a:xfrm>
            <a:off x="463640" y="309094"/>
            <a:ext cx="7122016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DSBSD Agency Overview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grpSp>
        <p:nvGrpSpPr>
          <p:cNvPr id="120" name="Google Shape;120;p5"/>
          <p:cNvGrpSpPr/>
          <p:nvPr/>
        </p:nvGrpSpPr>
        <p:grpSpPr>
          <a:xfrm>
            <a:off x="1776000" y="1558927"/>
            <a:ext cx="8639999" cy="4262399"/>
            <a:chOff x="0" y="2135"/>
            <a:chExt cx="8639999" cy="4262399"/>
          </a:xfrm>
        </p:grpSpPr>
        <p:sp>
          <p:nvSpPr>
            <p:cNvPr id="121" name="Google Shape;121;p5"/>
            <p:cNvSpPr/>
            <p:nvPr/>
          </p:nvSpPr>
          <p:spPr>
            <a:xfrm rot="5400000">
              <a:off x="5464366" y="-2249122"/>
              <a:ext cx="821667" cy="5529600"/>
            </a:xfrm>
            <a:prstGeom prst="round2SameRect">
              <a:avLst>
                <a:gd name="adj1" fmla="val 16667"/>
                <a:gd name="adj2" fmla="val 0"/>
              </a:avLst>
            </a:prstGeom>
            <a:gradFill>
              <a:gsLst>
                <a:gs pos="0">
                  <a:srgbClr val="939393"/>
                </a:gs>
                <a:gs pos="50000">
                  <a:srgbClr val="D5D5D5"/>
                </a:gs>
                <a:gs pos="100000">
                  <a:schemeClr val="lt1"/>
                </a:gs>
              </a:gsLst>
              <a:lin ang="16200000" scaled="0"/>
            </a:gra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5"/>
            <p:cNvSpPr txBox="1"/>
            <p:nvPr/>
          </p:nvSpPr>
          <p:spPr>
            <a:xfrm>
              <a:off x="3110400" y="144954"/>
              <a:ext cx="5489490" cy="7414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7650" tIns="123825" rIns="247650" bIns="123825" anchor="ctr" anchorCtr="0">
              <a:noAutofit/>
            </a:bodyPr>
            <a:lstStyle/>
            <a:p>
              <a:pPr marL="171450" marR="0" lvl="1" indent="-1714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Char char="•"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Virginia Small Business Financing Authority (VSBFA)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" name="Google Shape;123;p5"/>
            <p:cNvSpPr/>
            <p:nvPr/>
          </p:nvSpPr>
          <p:spPr>
            <a:xfrm>
              <a:off x="0" y="2135"/>
              <a:ext cx="3110400" cy="1027084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5"/>
            <p:cNvSpPr txBox="1"/>
            <p:nvPr/>
          </p:nvSpPr>
          <p:spPr>
            <a:xfrm>
              <a:off x="50138" y="52273"/>
              <a:ext cx="3010124" cy="9268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ACCESS TO CAPITAL</a:t>
              </a:r>
              <a:endParaRPr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5" name="Google Shape;125;p5"/>
            <p:cNvSpPr/>
            <p:nvPr/>
          </p:nvSpPr>
          <p:spPr>
            <a:xfrm rot="5400000">
              <a:off x="5464366" y="-1170684"/>
              <a:ext cx="821667" cy="5529600"/>
            </a:xfrm>
            <a:prstGeom prst="round2SameRect">
              <a:avLst>
                <a:gd name="adj1" fmla="val 16667"/>
                <a:gd name="adj2" fmla="val 0"/>
              </a:avLst>
            </a:prstGeom>
            <a:gradFill>
              <a:gsLst>
                <a:gs pos="0">
                  <a:srgbClr val="939393"/>
                </a:gs>
                <a:gs pos="50000">
                  <a:srgbClr val="D5D5D5"/>
                </a:gs>
                <a:gs pos="100000">
                  <a:schemeClr val="lt1"/>
                </a:gs>
              </a:gsLst>
              <a:lin ang="16200000" scaled="0"/>
            </a:gra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5"/>
            <p:cNvSpPr txBox="1"/>
            <p:nvPr/>
          </p:nvSpPr>
          <p:spPr>
            <a:xfrm>
              <a:off x="3110400" y="1223392"/>
              <a:ext cx="5489490" cy="7414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7650" tIns="123825" rIns="247650" bIns="123825" anchor="ctr" anchorCtr="0">
              <a:noAutofit/>
            </a:bodyPr>
            <a:lstStyle/>
            <a:p>
              <a:pPr marL="171450" marR="0" lvl="1" indent="-1714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Char char="•"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Legislation, Policy and Facilitation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7" name="Google Shape;127;p5"/>
            <p:cNvSpPr/>
            <p:nvPr/>
          </p:nvSpPr>
          <p:spPr>
            <a:xfrm>
              <a:off x="0" y="1080573"/>
              <a:ext cx="3110400" cy="1027084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5"/>
            <p:cNvSpPr txBox="1"/>
            <p:nvPr/>
          </p:nvSpPr>
          <p:spPr>
            <a:xfrm>
              <a:off x="50138" y="1130711"/>
              <a:ext cx="3010124" cy="9268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ADVOCACY</a:t>
              </a:r>
              <a:endParaRPr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5"/>
            <p:cNvSpPr/>
            <p:nvPr/>
          </p:nvSpPr>
          <p:spPr>
            <a:xfrm rot="5400000">
              <a:off x="5464366" y="-92245"/>
              <a:ext cx="821667" cy="5529600"/>
            </a:xfrm>
            <a:prstGeom prst="round2SameRect">
              <a:avLst>
                <a:gd name="adj1" fmla="val 16667"/>
                <a:gd name="adj2" fmla="val 0"/>
              </a:avLst>
            </a:prstGeom>
            <a:gradFill>
              <a:gsLst>
                <a:gs pos="0">
                  <a:srgbClr val="939393"/>
                </a:gs>
                <a:gs pos="50000">
                  <a:srgbClr val="D5D5D5"/>
                </a:gs>
                <a:gs pos="100000">
                  <a:schemeClr val="lt1"/>
                </a:gs>
              </a:gsLst>
              <a:lin ang="16200000" scaled="0"/>
            </a:gra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5"/>
            <p:cNvSpPr txBox="1"/>
            <p:nvPr/>
          </p:nvSpPr>
          <p:spPr>
            <a:xfrm>
              <a:off x="3110400" y="2301831"/>
              <a:ext cx="5489490" cy="7414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7650" tIns="123825" rIns="247650" bIns="123825" anchor="ctr" anchorCtr="0">
              <a:noAutofit/>
            </a:bodyPr>
            <a:lstStyle/>
            <a:p>
              <a:pPr marL="171450" marR="0" lvl="1" indent="-1714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Char char="•"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Supporting economic development through workshops/training, access to resources and one-on-one business counseling sessions.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" name="Google Shape;131;p5"/>
            <p:cNvSpPr/>
            <p:nvPr/>
          </p:nvSpPr>
          <p:spPr>
            <a:xfrm>
              <a:off x="0" y="2159012"/>
              <a:ext cx="3110400" cy="1027084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5"/>
            <p:cNvSpPr txBox="1"/>
            <p:nvPr/>
          </p:nvSpPr>
          <p:spPr>
            <a:xfrm>
              <a:off x="50138" y="2209150"/>
              <a:ext cx="3010124" cy="9268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BUSINESS DEVELOPMENT &amp; OUTREACH</a:t>
              </a:r>
              <a:endParaRPr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3" name="Google Shape;133;p5"/>
            <p:cNvSpPr/>
            <p:nvPr/>
          </p:nvSpPr>
          <p:spPr>
            <a:xfrm rot="5400000">
              <a:off x="5464366" y="986192"/>
              <a:ext cx="821667" cy="5529600"/>
            </a:xfrm>
            <a:prstGeom prst="round2SameRect">
              <a:avLst>
                <a:gd name="adj1" fmla="val 16667"/>
                <a:gd name="adj2" fmla="val 0"/>
              </a:avLst>
            </a:prstGeom>
            <a:gradFill>
              <a:gsLst>
                <a:gs pos="0">
                  <a:srgbClr val="939393"/>
                </a:gs>
                <a:gs pos="50000">
                  <a:srgbClr val="D5D5D5"/>
                </a:gs>
                <a:gs pos="100000">
                  <a:schemeClr val="lt1"/>
                </a:gs>
              </a:gsLst>
              <a:lin ang="16200000" scaled="0"/>
            </a:gradFill>
            <a:ln w="9525" cap="flat" cmpd="sng">
              <a:solidFill>
                <a:srgbClr val="CFDEEF">
                  <a:alpha val="89803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5"/>
            <p:cNvSpPr txBox="1"/>
            <p:nvPr/>
          </p:nvSpPr>
          <p:spPr>
            <a:xfrm>
              <a:off x="3110400" y="3380268"/>
              <a:ext cx="5489490" cy="7414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7650" tIns="123825" rIns="247650" bIns="123825" anchor="ctr" anchorCtr="0">
              <a:noAutofit/>
            </a:bodyPr>
            <a:lstStyle/>
            <a:p>
              <a:pPr marL="171450" marR="0" lvl="1" indent="-1714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Char char="•"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Micro, Small, Women and Minority Owned (SWaM) and Disadvantaged Business Enterprise (DBE)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5"/>
            <p:cNvSpPr/>
            <p:nvPr/>
          </p:nvSpPr>
          <p:spPr>
            <a:xfrm>
              <a:off x="0" y="3237450"/>
              <a:ext cx="3110400" cy="1027084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5"/>
            <p:cNvSpPr txBox="1"/>
            <p:nvPr/>
          </p:nvSpPr>
          <p:spPr>
            <a:xfrm>
              <a:off x="50138" y="3287588"/>
              <a:ext cx="3010124" cy="9268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CERTIFICATION</a:t>
              </a:r>
              <a:endParaRPr sz="18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6"/>
          <p:cNvSpPr txBox="1"/>
          <p:nvPr/>
        </p:nvSpPr>
        <p:spPr>
          <a:xfrm>
            <a:off x="1265510" y="1735773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Common Target Market for Businesses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14350" marR="0" lvl="0" indent="-5143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Calibri"/>
              <a:buAutoNum type="arabicPeriod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Customers (B2C)</a:t>
            </a:r>
            <a:endParaRPr/>
          </a:p>
          <a:p>
            <a:pPr marL="514350" marR="0" lvl="0" indent="-3365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14350" marR="0" lvl="0" indent="-5143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Calibri"/>
              <a:buAutoNum type="arabicPeriod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Businesses (B2B) </a:t>
            </a:r>
            <a:endParaRPr/>
          </a:p>
          <a:p>
            <a:pPr marL="514350" marR="0" lvl="0" indent="-3365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14350" marR="0" lvl="0" indent="-5143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Calibri"/>
              <a:buAutoNum type="arabicPeriod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Government (B2G) </a:t>
            </a: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6"/>
          <p:cNvSpPr txBox="1"/>
          <p:nvPr/>
        </p:nvSpPr>
        <p:spPr>
          <a:xfrm>
            <a:off x="390299" y="0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Understating Target Market 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"/>
          <p:cNvSpPr txBox="1"/>
          <p:nvPr/>
        </p:nvSpPr>
        <p:spPr>
          <a:xfrm>
            <a:off x="1370013" y="1605144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Product / Service Offering 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Marketing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Promotion 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Sales Cycle  (A/R – Cash flow ) </a:t>
            </a: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7"/>
          <p:cNvSpPr txBox="1"/>
          <p:nvPr/>
        </p:nvSpPr>
        <p:spPr>
          <a:xfrm>
            <a:off x="468676" y="366939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 Narrow"/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Strategies</a:t>
            </a:r>
            <a:r>
              <a:rPr lang="en-US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4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"/>
          <p:cNvSpPr/>
          <p:nvPr/>
        </p:nvSpPr>
        <p:spPr>
          <a:xfrm>
            <a:off x="870857" y="2112225"/>
            <a:ext cx="3886200" cy="3359727"/>
          </a:xfrm>
          <a:prstGeom prst="ellipse">
            <a:avLst/>
          </a:prstGeom>
          <a:solidFill>
            <a:srgbClr val="0070C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libri"/>
              <a:buNone/>
            </a:pPr>
            <a:endParaRPr sz="3400" b="1">
              <a:solidFill>
                <a:srgbClr val="00B05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Century Gothic"/>
              <a:buNone/>
            </a:pPr>
            <a:r>
              <a:rPr lang="en-US" sz="34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245 State agencies </a:t>
            </a:r>
            <a:endParaRPr sz="3400" b="1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4" name="Google Shape;154;p8"/>
          <p:cNvSpPr/>
          <p:nvPr/>
        </p:nvSpPr>
        <p:spPr>
          <a:xfrm>
            <a:off x="6564679" y="2112225"/>
            <a:ext cx="3761509" cy="3359727"/>
          </a:xfrm>
          <a:prstGeom prst="ellipse">
            <a:avLst/>
          </a:prstGeom>
          <a:solidFill>
            <a:srgbClr val="0070C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libri"/>
              <a:buNone/>
            </a:pPr>
            <a:endParaRPr sz="34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Century Gothic"/>
              <a:buNone/>
            </a:pPr>
            <a:r>
              <a:rPr lang="en-US" sz="3400" b="1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900 Local Public Bodies </a:t>
            </a:r>
            <a:endParaRPr sz="3400" b="1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5" name="Google Shape;155;p8"/>
          <p:cNvSpPr/>
          <p:nvPr/>
        </p:nvSpPr>
        <p:spPr>
          <a:xfrm>
            <a:off x="0" y="0"/>
            <a:ext cx="614943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Market Size – Virginia 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9"/>
          <p:cNvSpPr/>
          <p:nvPr/>
        </p:nvSpPr>
        <p:spPr>
          <a:xfrm>
            <a:off x="-137159" y="565352"/>
            <a:ext cx="7313613" cy="1007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Market Volume – Virginia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9"/>
          <p:cNvSpPr/>
          <p:nvPr/>
        </p:nvSpPr>
        <p:spPr>
          <a:xfrm>
            <a:off x="883920" y="2033848"/>
            <a:ext cx="3886200" cy="3359727"/>
          </a:xfrm>
          <a:prstGeom prst="ellipse">
            <a:avLst/>
          </a:prstGeom>
          <a:solidFill>
            <a:srgbClr val="0070C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libri"/>
              <a:buNone/>
            </a:pPr>
            <a:endParaRPr sz="3400" b="1">
              <a:solidFill>
                <a:srgbClr val="00B05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Century Gothic"/>
              <a:buNone/>
            </a:pPr>
            <a:r>
              <a:rPr lang="en-US" sz="34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8.6 Million Orders </a:t>
            </a:r>
            <a:endParaRPr/>
          </a:p>
        </p:txBody>
      </p:sp>
      <p:sp>
        <p:nvSpPr>
          <p:cNvPr id="162" name="Google Shape;162;p9"/>
          <p:cNvSpPr/>
          <p:nvPr/>
        </p:nvSpPr>
        <p:spPr>
          <a:xfrm>
            <a:off x="6838999" y="2033848"/>
            <a:ext cx="3761509" cy="3359727"/>
          </a:xfrm>
          <a:prstGeom prst="ellipse">
            <a:avLst/>
          </a:prstGeom>
          <a:solidFill>
            <a:srgbClr val="0070C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libri"/>
              <a:buNone/>
            </a:pPr>
            <a:endParaRPr sz="34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Century Gothic"/>
              <a:buNone/>
            </a:pPr>
            <a:r>
              <a:rPr lang="en-US" sz="34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More then $7 Billion Spent </a:t>
            </a:r>
            <a:endParaRPr sz="3400" b="1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0"/>
          <p:cNvSpPr txBox="1"/>
          <p:nvPr/>
        </p:nvSpPr>
        <p:spPr>
          <a:xfrm>
            <a:off x="-189414" y="276950"/>
            <a:ext cx="8405949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 Narrow"/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Market competition  – Virginia </a:t>
            </a:r>
            <a:br>
              <a:rPr lang="en-US" sz="2800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0"/>
          <p:cNvSpPr/>
          <p:nvPr/>
        </p:nvSpPr>
        <p:spPr>
          <a:xfrm>
            <a:off x="531223" y="2046909"/>
            <a:ext cx="3810000" cy="3359727"/>
          </a:xfrm>
          <a:prstGeom prst="ellipse">
            <a:avLst/>
          </a:prstGeom>
          <a:solidFill>
            <a:srgbClr val="0070C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libri"/>
              <a:buNone/>
            </a:pPr>
            <a:endParaRPr sz="3400" b="1">
              <a:solidFill>
                <a:srgbClr val="0C0C0C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Century Gothic"/>
              <a:buNone/>
            </a:pPr>
            <a:r>
              <a:rPr lang="en-US" sz="3400" b="1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91965 Vendors </a:t>
            </a:r>
            <a:endParaRPr/>
          </a:p>
        </p:txBody>
      </p:sp>
      <p:sp>
        <p:nvSpPr>
          <p:cNvPr id="169" name="Google Shape;169;p10"/>
          <p:cNvSpPr/>
          <p:nvPr/>
        </p:nvSpPr>
        <p:spPr>
          <a:xfrm>
            <a:off x="6460177" y="2046908"/>
            <a:ext cx="3761509" cy="3359727"/>
          </a:xfrm>
          <a:prstGeom prst="ellipse">
            <a:avLst/>
          </a:prstGeom>
          <a:solidFill>
            <a:srgbClr val="0070C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Calibri"/>
              <a:buNone/>
            </a:pPr>
            <a:endParaRPr sz="3400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Century Gothic"/>
              <a:buNone/>
            </a:pPr>
            <a:r>
              <a:rPr lang="en-US" sz="3400" b="1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11938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Century Gothic"/>
              <a:buNone/>
            </a:pPr>
            <a:r>
              <a:rPr lang="en-US" sz="3400" b="1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Users </a:t>
            </a:r>
            <a:endParaRPr sz="3400" b="1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1"/>
          <p:cNvSpPr txBox="1"/>
          <p:nvPr/>
        </p:nvSpPr>
        <p:spPr>
          <a:xfrm>
            <a:off x="2085703" y="2207122"/>
            <a:ext cx="7469187" cy="316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3848"/>
              <a:buFont typeface="Arial"/>
              <a:buNone/>
            </a:pPr>
            <a:endParaRPr sz="481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3848"/>
              <a:buFont typeface="Arial"/>
              <a:buNone/>
            </a:pPr>
            <a:r>
              <a:rPr lang="en-US" sz="481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Competitive Advantage </a:t>
            </a:r>
            <a:endParaRPr sz="481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3848"/>
              <a:buFont typeface="Arial"/>
              <a:buNone/>
            </a:pPr>
            <a:endParaRPr sz="481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3848"/>
              <a:buFont typeface="Arial"/>
              <a:buNone/>
            </a:pPr>
            <a:r>
              <a:rPr lang="en-US" sz="481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Get certified</a:t>
            </a:r>
            <a:endParaRPr/>
          </a:p>
          <a:p>
            <a:pPr marL="228600" marR="0" lvl="0" indent="-115824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1776"/>
              <a:buFont typeface="Noto Sans Symbols"/>
              <a:buNone/>
            </a:pPr>
            <a:endParaRPr sz="222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1776"/>
              <a:buFont typeface="Arial"/>
              <a:buNone/>
            </a:pPr>
            <a:br>
              <a:rPr lang="en-US" sz="222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5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20"/>
              <a:buFont typeface="Arial"/>
              <a:buNone/>
            </a:pPr>
            <a:endParaRPr sz="222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33400" marR="0" lvl="0" indent="-39243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20"/>
              <a:buFont typeface="Arial"/>
              <a:buNone/>
            </a:pPr>
            <a:endParaRPr sz="222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2"/>
          <p:cNvSpPr txBox="1"/>
          <p:nvPr/>
        </p:nvSpPr>
        <p:spPr>
          <a:xfrm>
            <a:off x="1200194" y="1579019"/>
            <a:ext cx="9132525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State of Virginia want to do business with Certified SWaM Businesses . 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Each State agency has a goal that have to achieve in SWaM spend. (goal - 42%) 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There are currently two set aside (Micro and Small) </a:t>
            </a: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2"/>
          <p:cNvSpPr txBox="1"/>
          <p:nvPr/>
        </p:nvSpPr>
        <p:spPr>
          <a:xfrm>
            <a:off x="272733" y="340813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 Narrow"/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Your Competitive Advantage 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3"/>
          <p:cNvSpPr txBox="1"/>
          <p:nvPr/>
        </p:nvSpPr>
        <p:spPr>
          <a:xfrm>
            <a:off x="463639" y="309094"/>
            <a:ext cx="83068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Small Purchases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86" name="Google Shape;186;p13"/>
          <p:cNvSpPr/>
          <p:nvPr/>
        </p:nvSpPr>
        <p:spPr>
          <a:xfrm>
            <a:off x="2020889" y="2587687"/>
            <a:ext cx="3051175" cy="2965319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Method: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Single Quote</a:t>
            </a:r>
            <a:endParaRPr sz="2800" b="0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Award Priority: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Micro Business</a:t>
            </a:r>
            <a:br>
              <a:rPr lang="en-US" sz="12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12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2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13"/>
          <p:cNvSpPr/>
          <p:nvPr/>
        </p:nvSpPr>
        <p:spPr>
          <a:xfrm>
            <a:off x="2006602" y="1622750"/>
            <a:ext cx="3065462" cy="964937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Purchases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$10,000 and under</a:t>
            </a:r>
            <a:endParaRPr sz="2800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3"/>
          <p:cNvSpPr/>
          <p:nvPr/>
        </p:nvSpPr>
        <p:spPr>
          <a:xfrm>
            <a:off x="6864359" y="1607269"/>
            <a:ext cx="3065462" cy="974393"/>
          </a:xfrm>
          <a:prstGeom prst="rect">
            <a:avLst/>
          </a:prstGeom>
          <a:solidFill>
            <a:srgbClr val="92D050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800"/>
              <a:buFont typeface="Calibri"/>
              <a:buNone/>
            </a:pPr>
            <a: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Purchases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800"/>
              <a:buFont typeface="Calibri"/>
              <a:buNone/>
            </a:pPr>
            <a: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$10,001 - $100,000</a:t>
            </a:r>
            <a:endParaRPr/>
          </a:p>
        </p:txBody>
      </p:sp>
      <p:sp>
        <p:nvSpPr>
          <p:cNvPr id="189" name="Google Shape;189;p13"/>
          <p:cNvSpPr/>
          <p:nvPr/>
        </p:nvSpPr>
        <p:spPr>
          <a:xfrm>
            <a:off x="6861176" y="2606599"/>
            <a:ext cx="3068645" cy="2946407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800"/>
              <a:buFont typeface="Calibri"/>
              <a:buNone/>
            </a:pPr>
            <a: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Method: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800"/>
              <a:buFont typeface="Calibri"/>
              <a:buNone/>
            </a:pPr>
            <a:r>
              <a:rPr lang="en-US" sz="2800" b="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Competitively Bid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800"/>
              <a:buFont typeface="Calibri"/>
              <a:buNone/>
            </a:pPr>
            <a:b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Award Priority: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800"/>
              <a:buFont typeface="Calibri"/>
              <a:buNone/>
            </a:pPr>
            <a:r>
              <a:rPr lang="en-US" sz="2800" b="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Small Business</a:t>
            </a:r>
            <a:br>
              <a:rPr lang="en-US" sz="12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2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4"/>
          <p:cNvSpPr txBox="1"/>
          <p:nvPr/>
        </p:nvSpPr>
        <p:spPr>
          <a:xfrm>
            <a:off x="463639" y="309094"/>
            <a:ext cx="83068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Large Purchases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95" name="Google Shape;195;p14"/>
          <p:cNvSpPr/>
          <p:nvPr/>
        </p:nvSpPr>
        <p:spPr>
          <a:xfrm>
            <a:off x="1385888" y="2439975"/>
            <a:ext cx="4511672" cy="3260732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Invitation For Bid – IFB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⮚"/>
            </a:pPr>
            <a:r>
              <a:rPr lang="en-US" sz="24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Competitive Sealed Bidding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⮚"/>
            </a:pPr>
            <a:r>
              <a:rPr lang="en-US" sz="24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Specific terms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⮚"/>
            </a:pPr>
            <a:r>
              <a:rPr lang="en-US" sz="24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Detailed specifications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⮚"/>
            </a:pPr>
            <a:r>
              <a:rPr lang="en-US" sz="24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Awarded based on price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12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12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2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14"/>
          <p:cNvSpPr/>
          <p:nvPr/>
        </p:nvSpPr>
        <p:spPr>
          <a:xfrm>
            <a:off x="1385889" y="1451294"/>
            <a:ext cx="9158286" cy="974393"/>
          </a:xfrm>
          <a:prstGeom prst="rect">
            <a:avLst/>
          </a:prstGeom>
          <a:solidFill>
            <a:srgbClr val="FF99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800"/>
              <a:buFont typeface="Calibri"/>
              <a:buNone/>
            </a:pPr>
            <a:r>
              <a:rPr lang="en-US" sz="28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Purchases over $100,000</a:t>
            </a:r>
            <a:endParaRPr/>
          </a:p>
        </p:txBody>
      </p:sp>
      <p:sp>
        <p:nvSpPr>
          <p:cNvPr id="197" name="Google Shape;197;p14"/>
          <p:cNvSpPr/>
          <p:nvPr/>
        </p:nvSpPr>
        <p:spPr>
          <a:xfrm>
            <a:off x="5897560" y="2439975"/>
            <a:ext cx="4646615" cy="3260732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400"/>
              <a:buFont typeface="Calibri"/>
              <a:buNone/>
            </a:pPr>
            <a:r>
              <a:rPr lang="en-US" sz="24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Request for Proposal – RFP</a:t>
            </a:r>
            <a:endParaRPr/>
          </a:p>
          <a:p>
            <a:pPr marL="0" marR="0" lvl="0" indent="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⮚"/>
            </a:pPr>
            <a:r>
              <a:rPr lang="en-US" sz="24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Competitive Negotiation </a:t>
            </a:r>
            <a:endParaRPr sz="2400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⮚"/>
            </a:pPr>
            <a:r>
              <a:rPr lang="en-US" sz="24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Vendor proposes solution</a:t>
            </a:r>
            <a:endParaRPr/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⮚"/>
            </a:pPr>
            <a:r>
              <a:rPr lang="en-US" sz="24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Two (or more) offers are selected for negotiation</a:t>
            </a:r>
            <a:endParaRPr/>
          </a:p>
          <a:p>
            <a:pPr marL="342900" marR="0" lvl="0" indent="-342900" algn="l" rtl="0">
              <a:spcBef>
                <a:spcPts val="48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⮚"/>
            </a:pPr>
            <a:r>
              <a:rPr lang="en-US" sz="2400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Award is made to best overall proposal</a:t>
            </a:r>
            <a:br>
              <a:rPr lang="en-US" sz="12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2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5"/>
          <p:cNvSpPr txBox="1"/>
          <p:nvPr/>
        </p:nvSpPr>
        <p:spPr>
          <a:xfrm>
            <a:off x="156755" y="0"/>
            <a:ext cx="522514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03" name="Google Shape;203;p15"/>
          <p:cNvSpPr txBox="1"/>
          <p:nvPr/>
        </p:nvSpPr>
        <p:spPr>
          <a:xfrm>
            <a:off x="800600" y="1406434"/>
            <a:ext cx="9950132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400"/>
              <a:buFont typeface="Arial"/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SWaM Designations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endParaRPr sz="10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 u="sng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Small Business:</a:t>
            </a: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No more than 250 employees OR  No more than $10 Million in gross receipts averaged over the 3-year period prior to certification application.</a:t>
            </a:r>
            <a:endParaRPr/>
          </a:p>
          <a:p>
            <a:pPr marL="228600" marR="0" lvl="0" indent="-177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800"/>
              <a:buFont typeface="Noto Sans Symbols"/>
              <a:buNone/>
            </a:pPr>
            <a:endParaRPr sz="10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 u="sng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Women-Owned Business:</a:t>
            </a: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At least 51% owned and controlled by one or more women who are U.S. citizens or legal resident aliens.</a:t>
            </a:r>
            <a:endParaRPr/>
          </a:p>
          <a:p>
            <a:pPr marL="228600" marR="0" lvl="0" indent="-177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800"/>
              <a:buFont typeface="Noto Sans Symbols"/>
              <a:buNone/>
            </a:pPr>
            <a:endParaRPr sz="10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 u="sng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Minority-Owned Business:</a:t>
            </a: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At least 51% owned and controlled by one or more minorities who are U.S. citizens or legal resident aliens.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85800" marR="0" lvl="1" indent="-1651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Noto Sans Symbols"/>
              <a:buNone/>
            </a:pPr>
            <a:endParaRPr sz="1000" b="1" i="1" u="none" strike="noStrike" cap="none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85800" marR="0" lvl="1" indent="-1651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Noto Sans Symbols"/>
              <a:buNone/>
            </a:pPr>
            <a:endParaRPr sz="1000" b="1" i="1" u="none" strike="noStrike" cap="none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76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endParaRPr sz="2400" b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6"/>
          <p:cNvSpPr txBox="1"/>
          <p:nvPr/>
        </p:nvSpPr>
        <p:spPr>
          <a:xfrm>
            <a:off x="782184" y="1693817"/>
            <a:ext cx="10425747" cy="3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400"/>
              <a:buFont typeface="Arial"/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Other Designations Under SWaM</a:t>
            </a:r>
            <a:endParaRPr sz="24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endParaRPr sz="10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 u="sng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Micro Business Certification</a:t>
            </a: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No more than 25 employees AND no more than $3 Million in average annual revenue over  the 3-year period prior to certification application.</a:t>
            </a:r>
            <a:endParaRPr/>
          </a:p>
          <a:p>
            <a:pPr marL="228600" marR="0" lvl="0" indent="-10667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None/>
            </a:pPr>
            <a:endParaRPr sz="2400" b="1" i="1">
              <a:solidFill>
                <a:srgbClr val="008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 u="sng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Service-Disabled Veteran:</a:t>
            </a: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A business that has been approved in the Service-Disabled, Veteran-Owned Small Business Program (SDVOSB) by the Virginia Department of Veterans Services</a:t>
            </a:r>
            <a:endParaRPr/>
          </a:p>
          <a:p>
            <a:pPr marL="228600" marR="0" lvl="0" indent="-10667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None/>
            </a:pPr>
            <a:endParaRPr sz="2400" b="1" i="1">
              <a:solidFill>
                <a:srgbClr val="008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28BA"/>
              </a:buClr>
              <a:buSzPts val="2000"/>
              <a:buFont typeface="Arial"/>
              <a:buNone/>
            </a:pPr>
            <a:r>
              <a:rPr lang="en-US" sz="2000" b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endParaRPr sz="2000" b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6"/>
          <p:cNvSpPr txBox="1"/>
          <p:nvPr/>
        </p:nvSpPr>
        <p:spPr>
          <a:xfrm>
            <a:off x="-1018903" y="0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7"/>
          <p:cNvSpPr txBox="1"/>
          <p:nvPr/>
        </p:nvSpPr>
        <p:spPr>
          <a:xfrm>
            <a:off x="709749" y="1665514"/>
            <a:ext cx="10419806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10667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None/>
            </a:pPr>
            <a:endParaRPr sz="24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Over 14,000 approved SWaM Certifications in the State of Virginia – </a:t>
            </a: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almost 700,000 businesses, 97% are small business</a:t>
            </a:r>
            <a:endParaRPr/>
          </a:p>
          <a:p>
            <a:pPr marL="228600" marR="0" lvl="0" indent="-177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800"/>
              <a:buFont typeface="Noto Sans Symbols"/>
              <a:buNone/>
            </a:pPr>
            <a:endParaRPr sz="10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177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800"/>
              <a:buFont typeface="Noto Sans Symbols"/>
              <a:buNone/>
            </a:pPr>
            <a:endParaRPr sz="10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Over 5,500 Micro Certified Businesses</a:t>
            </a:r>
            <a:endParaRPr/>
          </a:p>
          <a:p>
            <a:pPr marL="228600" marR="0" lvl="0" indent="-177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800"/>
              <a:buFont typeface="Noto Sans Symbols"/>
              <a:buNone/>
            </a:pPr>
            <a:endParaRPr sz="10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177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800"/>
              <a:buFont typeface="Noto Sans Symbols"/>
              <a:buNone/>
            </a:pPr>
            <a:endParaRPr sz="10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In 2016 The Commonwealth spent 37% or 2.4B with SWaM businesses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17"/>
          <p:cNvSpPr txBox="1"/>
          <p:nvPr/>
        </p:nvSpPr>
        <p:spPr>
          <a:xfrm>
            <a:off x="195942" y="0"/>
            <a:ext cx="5159829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8"/>
          <p:cNvSpPr txBox="1"/>
          <p:nvPr/>
        </p:nvSpPr>
        <p:spPr>
          <a:xfrm>
            <a:off x="-836023" y="0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Certification Portal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21" name="Google Shape;221;p18"/>
          <p:cNvSpPr txBox="1"/>
          <p:nvPr/>
        </p:nvSpPr>
        <p:spPr>
          <a:xfrm>
            <a:off x="782183" y="1561011"/>
            <a:ext cx="10216741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10667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9933"/>
              </a:buClr>
              <a:buSzPts val="1920"/>
              <a:buFont typeface="Noto Sans Symbols"/>
              <a:buNone/>
            </a:pPr>
            <a:endParaRPr sz="24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39933"/>
              </a:buClr>
              <a:buSzPts val="1920"/>
              <a:buFont typeface="Noto Sans Symbols"/>
              <a:buChar char="⮚"/>
            </a:pP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SWaM certification  is now done </a:t>
            </a: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online</a:t>
            </a: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 through our SWaM application portal. 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39933"/>
              </a:buClr>
              <a:buSzPts val="960"/>
              <a:buFont typeface="Arial"/>
              <a:buNone/>
            </a:pPr>
            <a:endParaRPr sz="12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39933"/>
              </a:buClr>
              <a:buSzPts val="1920"/>
              <a:buFont typeface="Noto Sans Symbols"/>
              <a:buChar char="⮚"/>
            </a:pP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Paper applications will no longer be accepted.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39933"/>
              </a:buClr>
              <a:buSzPts val="960"/>
              <a:buFont typeface="Arial"/>
              <a:buNone/>
            </a:pPr>
            <a:endParaRPr sz="12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39933"/>
              </a:buClr>
              <a:buSzPts val="1920"/>
              <a:buFont typeface="Noto Sans Symbols"/>
              <a:buChar char="⮚"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Standard processing time is </a:t>
            </a: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60 business days </a:t>
            </a: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from receipt of a </a:t>
            </a: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COMPLETE</a:t>
            </a: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 application.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39933"/>
              </a:buClr>
              <a:buSzPts val="960"/>
              <a:buFont typeface="Arial"/>
              <a:buNone/>
            </a:pPr>
            <a:endParaRPr sz="12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39933"/>
              </a:buClr>
              <a:buSzPts val="1920"/>
              <a:buFont typeface="Noto Sans Symbols"/>
              <a:buChar char="⮚"/>
            </a:pP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SWaM certification approval is good for </a:t>
            </a: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Five years. </a:t>
            </a:r>
            <a:endParaRPr/>
          </a:p>
          <a:p>
            <a:pPr marL="228600" marR="0" lvl="0" indent="-10667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39933"/>
              </a:buClr>
              <a:buSzPts val="1920"/>
              <a:buFont typeface="Noto Sans Symbols"/>
              <a:buNone/>
            </a:pPr>
            <a:endParaRPr sz="24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10667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39933"/>
              </a:buClr>
              <a:buSzPts val="1920"/>
              <a:buFont typeface="Noto Sans Symbols"/>
              <a:buNone/>
            </a:pPr>
            <a:endParaRPr sz="2400" b="1" i="1">
              <a:solidFill>
                <a:srgbClr val="0530B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9"/>
          <p:cNvSpPr txBox="1"/>
          <p:nvPr/>
        </p:nvSpPr>
        <p:spPr>
          <a:xfrm>
            <a:off x="-182881" y="0"/>
            <a:ext cx="6140133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Certification Portal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27" name="Google Shape;227;p19"/>
          <p:cNvSpPr txBox="1"/>
          <p:nvPr/>
        </p:nvSpPr>
        <p:spPr>
          <a:xfrm>
            <a:off x="757441" y="1730829"/>
            <a:ext cx="10399621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400"/>
              <a:buFont typeface="Arial"/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For information about Certification: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https://www.sbsd.virginia.gov/certification-division</a:t>
            </a:r>
            <a:endParaRPr sz="1000" b="1" i="1">
              <a:solidFill>
                <a:srgbClr val="008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800"/>
              <a:buFont typeface="Arial"/>
              <a:buNone/>
            </a:pPr>
            <a:endParaRPr sz="1000" b="1" i="1">
              <a:solidFill>
                <a:srgbClr val="008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Arial"/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For the Application Portal Instruction Manual: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https://www.sbsd.virginia.gov/wp-content/uploads/2017/12/SBSD_New_Application_Portal_Instructions.pdf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800"/>
              <a:buFont typeface="Arial"/>
              <a:buNone/>
            </a:pPr>
            <a:endParaRPr sz="1000" b="1" i="1">
              <a:solidFill>
                <a:srgbClr val="008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530BB"/>
              </a:buClr>
              <a:buSzPts val="2400"/>
              <a:buFont typeface="Arial"/>
              <a:buNone/>
            </a:pPr>
            <a:r>
              <a:rPr lang="en-US" sz="2400" b="1" i="1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For a complete list of required documents please go to: 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Noto Sans Symbols"/>
              <a:buChar char="⮚"/>
            </a:pPr>
            <a:r>
              <a:rPr lang="en-US" sz="2400" b="1" i="1">
                <a:solidFill>
                  <a:srgbClr val="008000"/>
                </a:solidFill>
                <a:latin typeface="Calibri"/>
                <a:ea typeface="Calibri"/>
                <a:cs typeface="Calibri"/>
                <a:sym typeface="Calibri"/>
              </a:rPr>
              <a:t>https://www.sbsd.virginia.gov/important-forms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8000"/>
              </a:buClr>
              <a:buSzPts val="1920"/>
              <a:buFont typeface="Arial"/>
              <a:buNone/>
            </a:pPr>
            <a:endParaRPr sz="2400" b="1" i="1">
              <a:solidFill>
                <a:srgbClr val="008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0"/>
          <p:cNvSpPr/>
          <p:nvPr/>
        </p:nvSpPr>
        <p:spPr>
          <a:xfrm>
            <a:off x="925284" y="1524459"/>
            <a:ext cx="10112829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1. Proof of U.S. citizenship or Permanent Residency </a:t>
            </a:r>
            <a:endParaRPr/>
          </a:p>
          <a:p>
            <a:pPr marL="0" marR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DMV License  </a:t>
            </a:r>
            <a:r>
              <a:rPr lang="en-US" sz="2400" b="1" i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AND</a:t>
            </a: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   U.S. Passport  </a:t>
            </a:r>
            <a:endParaRPr/>
          </a:p>
          <a:p>
            <a:pPr marL="0" marR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			   Birth Certificate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			   Permanent Resident Card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			   Certificate of Naturalization </a:t>
            </a:r>
            <a:endParaRPr/>
          </a:p>
          <a:p>
            <a:pPr marL="0" marR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 2. Business tax returns for current year and previous 2 years</a:t>
            </a:r>
            <a:endParaRPr sz="24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2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3. First page of the Form 941 (Employer’s Quarterly Federal Tax Return) for the most recent four quarters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33" name="Google Shape;233;p20"/>
          <p:cNvSpPr txBox="1"/>
          <p:nvPr/>
        </p:nvSpPr>
        <p:spPr>
          <a:xfrm>
            <a:off x="-169817" y="0"/>
            <a:ext cx="8293326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Supporting Documents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1"/>
          <p:cNvSpPr/>
          <p:nvPr/>
        </p:nvSpPr>
        <p:spPr>
          <a:xfrm>
            <a:off x="833846" y="1759591"/>
            <a:ext cx="10099766" cy="2677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4. Documented proof of owner’s contributions to the business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5. Resume of owner(s) and officer(s)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6. Copies of professional licenses and permits</a:t>
            </a:r>
            <a:endParaRPr sz="24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1"/>
          <p:cNvSpPr txBox="1"/>
          <p:nvPr/>
        </p:nvSpPr>
        <p:spPr>
          <a:xfrm>
            <a:off x="0" y="0"/>
            <a:ext cx="8293326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Supporting Documents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2"/>
          <p:cNvSpPr/>
          <p:nvPr/>
        </p:nvSpPr>
        <p:spPr>
          <a:xfrm>
            <a:off x="1543055" y="1447793"/>
            <a:ext cx="10029819" cy="4401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Additional Documents required based on the business formation: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Char char="⮚"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Corporations 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Certificate of Incorporation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Articles of Incorporation and any amendments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Corporate bylaws and any amendments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Minutes from most recent stockholder meetings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Minutes from most recent board of directors meetings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Both sides of stock certificates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Stock ledger</a:t>
            </a:r>
            <a:endParaRPr/>
          </a:p>
          <a:p>
            <a:pPr marL="342900" marR="0" lvl="0" indent="-20066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None/>
            </a:pP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22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Supporting Documents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3"/>
          <p:cNvSpPr/>
          <p:nvPr/>
        </p:nvSpPr>
        <p:spPr>
          <a:xfrm>
            <a:off x="1543055" y="1447793"/>
            <a:ext cx="10029819" cy="3200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Additional Documents required based on the business formation: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Char char="⮚"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Limited Liability Company</a:t>
            </a:r>
            <a:endParaRPr/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Certificate of Organization/Existence/Formation </a:t>
            </a:r>
            <a:endParaRPr/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Articles of Organization and any amendments</a:t>
            </a:r>
            <a:endParaRPr/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Operating Agreement and any amendments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  <a:p>
            <a:pPr marL="342900" marR="0" lvl="0" indent="-20066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None/>
            </a:pP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3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Supporting Documents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4"/>
          <p:cNvSpPr/>
          <p:nvPr/>
        </p:nvSpPr>
        <p:spPr>
          <a:xfrm>
            <a:off x="1543055" y="1433505"/>
            <a:ext cx="10029819" cy="4524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Additional Documents required based on the business formation: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Char char="⮚"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Sole Proprietorship </a:t>
            </a: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Current business license</a:t>
            </a:r>
            <a:endParaRPr/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Certificate of Assumed/Fictitious Name</a:t>
            </a:r>
            <a:endParaRPr/>
          </a:p>
          <a:p>
            <a:pPr marL="342900" marR="0" lvl="0" indent="-28194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960"/>
              <a:buFont typeface="Noto Sans Symbols"/>
              <a:buNone/>
            </a:pPr>
            <a:endParaRPr sz="12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Char char="⮚"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Franchises </a:t>
            </a:r>
            <a:endParaRPr/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Franchise Agreement</a:t>
            </a:r>
            <a:endParaRPr/>
          </a:p>
          <a:p>
            <a:pPr marL="342900" marR="0" lvl="0" indent="-28194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960"/>
              <a:buFont typeface="Noto Sans Symbols"/>
              <a:buNone/>
            </a:pPr>
            <a:endParaRPr sz="12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Char char="⮚"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Partnerships </a:t>
            </a:r>
            <a:endParaRPr/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920"/>
              <a:buFont typeface="Noto Sans Symbols"/>
              <a:buChar char="❑"/>
            </a:pPr>
            <a:r>
              <a:rPr lang="en-US" sz="2400" b="1" i="1" u="none" strike="noStrike" cap="none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Partnership Agreement</a:t>
            </a:r>
            <a:endParaRPr/>
          </a:p>
          <a:p>
            <a:pPr marL="342900" marR="0" lvl="0" indent="-20066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None/>
            </a:pP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24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Supporting Documents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4128" y="1538132"/>
            <a:ext cx="4929511" cy="447690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25"/>
          <p:cNvSpPr txBox="1"/>
          <p:nvPr/>
        </p:nvSpPr>
        <p:spPr>
          <a:xfrm>
            <a:off x="147484" y="1256843"/>
            <a:ext cx="7313612" cy="419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00050" marR="0" lvl="1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530BB"/>
              </a:buClr>
              <a:buSzPts val="2800"/>
              <a:buFont typeface="Arial"/>
              <a:buNone/>
            </a:pPr>
            <a:r>
              <a:rPr lang="en-US" sz="2800" b="1" i="1" u="none" strike="noStrike" cap="none">
                <a:solidFill>
                  <a:srgbClr val="0530BB"/>
                </a:solidFill>
                <a:latin typeface="Calibri"/>
                <a:ea typeface="Calibri"/>
                <a:cs typeface="Calibri"/>
                <a:sym typeface="Calibri"/>
              </a:rPr>
              <a:t>https://certification-app.sbsd.virginia.gov/</a:t>
            </a:r>
            <a:endParaRPr sz="2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85800" marR="0" lvl="1" indent="-1651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endParaRPr sz="2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00050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6699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25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 Portal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6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 Portal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270" name="Google Shape;270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602442" y="1192335"/>
            <a:ext cx="4612101" cy="4869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Google Shape;275;p27"/>
          <p:cNvPicPr preferRelativeResize="0"/>
          <p:nvPr/>
        </p:nvPicPr>
        <p:blipFill rotWithShape="1">
          <a:blip r:embed="rId3">
            <a:alphaModFix/>
          </a:blip>
          <a:srcRect l="14861" t="10567" r="16032" b="26042"/>
          <a:stretch/>
        </p:blipFill>
        <p:spPr>
          <a:xfrm>
            <a:off x="1638072" y="1140091"/>
            <a:ext cx="8853725" cy="4876800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27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 Portal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" name="Google Shape;281;p28"/>
          <p:cNvPicPr preferRelativeResize="0"/>
          <p:nvPr/>
        </p:nvPicPr>
        <p:blipFill rotWithShape="1">
          <a:blip r:embed="rId3">
            <a:alphaModFix/>
          </a:blip>
          <a:srcRect l="15444" r="17060" b="29194"/>
          <a:stretch/>
        </p:blipFill>
        <p:spPr>
          <a:xfrm>
            <a:off x="1900238" y="1247775"/>
            <a:ext cx="7881151" cy="4648200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28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 Portal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9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 Portal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288" name="Google Shape;288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878" y="1265697"/>
            <a:ext cx="8807162" cy="46921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30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 Portal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294" name="Google Shape;294;p30"/>
          <p:cNvPicPr preferRelativeResize="0"/>
          <p:nvPr/>
        </p:nvPicPr>
        <p:blipFill rotWithShape="1">
          <a:blip r:embed="rId3">
            <a:alphaModFix/>
          </a:blip>
          <a:srcRect t="11907" b="5800"/>
          <a:stretch/>
        </p:blipFill>
        <p:spPr>
          <a:xfrm>
            <a:off x="1294968" y="1257300"/>
            <a:ext cx="9262392" cy="4714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p31"/>
          <p:cNvPicPr preferRelativeResize="0"/>
          <p:nvPr/>
        </p:nvPicPr>
        <p:blipFill rotWithShape="1">
          <a:blip r:embed="rId3">
            <a:alphaModFix/>
          </a:blip>
          <a:srcRect l="586" t="11458" r="1609" b="5303"/>
          <a:stretch/>
        </p:blipFill>
        <p:spPr>
          <a:xfrm>
            <a:off x="1566863" y="1195387"/>
            <a:ext cx="8917914" cy="48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31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 Portal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5" name="Google Shape;305;p32"/>
          <p:cNvPicPr preferRelativeResize="0"/>
          <p:nvPr/>
        </p:nvPicPr>
        <p:blipFill rotWithShape="1">
          <a:blip r:embed="rId3">
            <a:alphaModFix/>
          </a:blip>
          <a:srcRect l="32570" t="30382" r="32627" b="3894"/>
          <a:stretch/>
        </p:blipFill>
        <p:spPr>
          <a:xfrm>
            <a:off x="2109795" y="1179470"/>
            <a:ext cx="8020050" cy="4839238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32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 Portal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33"/>
          <p:cNvSpPr txBox="1"/>
          <p:nvPr/>
        </p:nvSpPr>
        <p:spPr>
          <a:xfrm>
            <a:off x="463639" y="309094"/>
            <a:ext cx="75230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SWaM Certification Status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312" name="Google Shape;312;p33"/>
          <p:cNvSpPr/>
          <p:nvPr/>
        </p:nvSpPr>
        <p:spPr>
          <a:xfrm>
            <a:off x="800101" y="1447793"/>
            <a:ext cx="1077277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To check the status of your application, go to www.sbsd.virginia.gov</a:t>
            </a: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3" name="Google Shape;313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2588" y="2120164"/>
            <a:ext cx="11797056" cy="3566251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33"/>
          <p:cNvSpPr/>
          <p:nvPr/>
        </p:nvSpPr>
        <p:spPr>
          <a:xfrm>
            <a:off x="300038" y="3903289"/>
            <a:ext cx="2771775" cy="983036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9" name="Google Shape;319;p34"/>
          <p:cNvGrpSpPr/>
          <p:nvPr/>
        </p:nvGrpSpPr>
        <p:grpSpPr>
          <a:xfrm>
            <a:off x="2362200" y="1434167"/>
            <a:ext cx="7620000" cy="4061126"/>
            <a:chOff x="990600" y="1762780"/>
            <a:chExt cx="7620000" cy="4061126"/>
          </a:xfrm>
        </p:grpSpPr>
        <p:sp>
          <p:nvSpPr>
            <p:cNvPr id="320" name="Google Shape;320;p34"/>
            <p:cNvSpPr txBox="1"/>
            <p:nvPr/>
          </p:nvSpPr>
          <p:spPr>
            <a:xfrm>
              <a:off x="990600" y="2468940"/>
              <a:ext cx="4076700" cy="15696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The tool used by the  Commonwealth 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for all 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purchasing activity</a:t>
              </a:r>
              <a:r>
                <a:rPr lang="en-US" sz="2400" b="0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.</a:t>
              </a:r>
              <a:endParaRPr/>
            </a:p>
          </p:txBody>
        </p:sp>
        <p:sp>
          <p:nvSpPr>
            <p:cNvPr id="321" name="Google Shape;321;p34"/>
            <p:cNvSpPr/>
            <p:nvPr/>
          </p:nvSpPr>
          <p:spPr>
            <a:xfrm>
              <a:off x="5715000" y="2514600"/>
              <a:ext cx="2895600" cy="30469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B050"/>
                </a:buClr>
                <a:buSzPts val="2400"/>
                <a:buFont typeface="Calibri"/>
                <a:buNone/>
              </a:pPr>
              <a:r>
                <a:rPr lang="en-US" sz="2400" b="1" i="1">
                  <a:solidFill>
                    <a:srgbClr val="00B050"/>
                  </a:solidFill>
                  <a:latin typeface="Calibri"/>
                  <a:ea typeface="Calibri"/>
                  <a:cs typeface="Calibri"/>
                  <a:sym typeface="Calibri"/>
                </a:rPr>
                <a:t>245+ </a:t>
              </a: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state agencies, colleges &amp; universities</a:t>
              </a:r>
              <a:endParaRPr/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B050"/>
                </a:buClr>
                <a:buSzPts val="2400"/>
                <a:buFont typeface="Calibri"/>
                <a:buNone/>
              </a:pPr>
              <a:r>
                <a:rPr lang="en-US" sz="2400" b="1" i="1">
                  <a:solidFill>
                    <a:srgbClr val="00B050"/>
                  </a:solidFill>
                  <a:latin typeface="Calibri"/>
                  <a:ea typeface="Calibri"/>
                  <a:cs typeface="Calibri"/>
                  <a:sym typeface="Calibri"/>
                </a:rPr>
                <a:t>770+ </a:t>
              </a: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local governments</a:t>
              </a:r>
              <a:endParaRPr/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Arial"/>
                <a:buNone/>
              </a:pPr>
              <a:endParaRPr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B050"/>
                </a:buClr>
                <a:buSzPts val="2400"/>
                <a:buFont typeface="Calibri"/>
                <a:buNone/>
              </a:pPr>
              <a:r>
                <a:rPr lang="en-US" sz="2400" b="1" i="1">
                  <a:solidFill>
                    <a:srgbClr val="00B050"/>
                  </a:solidFill>
                  <a:latin typeface="Calibri"/>
                  <a:ea typeface="Calibri"/>
                  <a:cs typeface="Calibri"/>
                  <a:sym typeface="Calibri"/>
                </a:rPr>
                <a:t>13,000+ </a:t>
              </a: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eVA Users</a:t>
              </a:r>
              <a:endParaRPr/>
            </a:p>
          </p:txBody>
        </p:sp>
        <p:sp>
          <p:nvSpPr>
            <p:cNvPr id="322" name="Google Shape;322;p34"/>
            <p:cNvSpPr/>
            <p:nvPr/>
          </p:nvSpPr>
          <p:spPr>
            <a:xfrm>
              <a:off x="1143000" y="4648200"/>
              <a:ext cx="4419600" cy="11757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628BA"/>
                </a:buClr>
                <a:buSzPts val="2400"/>
                <a:buFont typeface="Calibri"/>
                <a:buNone/>
              </a:pP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Announce </a:t>
              </a:r>
              <a:r>
                <a:rPr lang="en-US" sz="2400" b="1" i="1">
                  <a:solidFill>
                    <a:srgbClr val="00B050"/>
                  </a:solidFill>
                  <a:latin typeface="Calibri"/>
                  <a:ea typeface="Calibri"/>
                  <a:cs typeface="Calibri"/>
                  <a:sym typeface="Calibri"/>
                </a:rPr>
                <a:t>bidding</a:t>
              </a:r>
              <a:r>
                <a:rPr lang="en-US" sz="2400" b="1" i="1">
                  <a:solidFill>
                    <a:srgbClr val="339933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opportunities</a:t>
              </a:r>
              <a:endParaRPr/>
            </a:p>
            <a:p>
              <a:pPr marL="0" marR="0" lvl="0" indent="0" algn="ctr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endParaRPr sz="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628BA"/>
                </a:buClr>
                <a:buSzPts val="2400"/>
                <a:buFont typeface="Calibri"/>
                <a:buNone/>
              </a:pP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Get </a:t>
              </a:r>
              <a:r>
                <a:rPr lang="en-US" sz="2400" b="1" i="1">
                  <a:solidFill>
                    <a:srgbClr val="00B050"/>
                  </a:solidFill>
                  <a:latin typeface="Calibri"/>
                  <a:ea typeface="Calibri"/>
                  <a:cs typeface="Calibri"/>
                  <a:sym typeface="Calibri"/>
                </a:rPr>
                <a:t>quotes</a:t>
              </a:r>
              <a:endParaRPr/>
            </a:p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800"/>
                <a:buFont typeface="Arial"/>
                <a:buNone/>
              </a:pPr>
              <a:endParaRPr sz="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628BA"/>
                </a:buClr>
                <a:buSzPts val="2400"/>
                <a:buFont typeface="Calibri"/>
                <a:buNone/>
              </a:pP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Place </a:t>
              </a:r>
              <a:r>
                <a:rPr lang="en-US" sz="2400" b="1" i="1">
                  <a:solidFill>
                    <a:srgbClr val="00B050"/>
                  </a:solidFill>
                  <a:latin typeface="Calibri"/>
                  <a:ea typeface="Calibri"/>
                  <a:cs typeface="Calibri"/>
                  <a:sym typeface="Calibri"/>
                </a:rPr>
                <a:t>orders</a:t>
              </a:r>
              <a:r>
                <a:rPr lang="en-US" sz="2400" b="1" i="1">
                  <a:solidFill>
                    <a:srgbClr val="339933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2400" b="1" i="1">
                  <a:solidFill>
                    <a:srgbClr val="0628BA"/>
                  </a:solidFill>
                  <a:latin typeface="Calibri"/>
                  <a:ea typeface="Calibri"/>
                  <a:cs typeface="Calibri"/>
                  <a:sym typeface="Calibri"/>
                </a:rPr>
                <a:t>for goods/services</a:t>
              </a:r>
              <a:endParaRPr/>
            </a:p>
          </p:txBody>
        </p:sp>
        <p:cxnSp>
          <p:nvCxnSpPr>
            <p:cNvPr id="323" name="Google Shape;323;p34"/>
            <p:cNvCxnSpPr/>
            <p:nvPr/>
          </p:nvCxnSpPr>
          <p:spPr>
            <a:xfrm>
              <a:off x="4572000" y="3352800"/>
              <a:ext cx="6858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324" name="Google Shape;324;p34"/>
            <p:cNvCxnSpPr/>
            <p:nvPr/>
          </p:nvCxnSpPr>
          <p:spPr>
            <a:xfrm>
              <a:off x="2971800" y="4038600"/>
              <a:ext cx="0" cy="53340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sp>
          <p:nvSpPr>
            <p:cNvPr id="325" name="Google Shape;325;p34"/>
            <p:cNvSpPr/>
            <p:nvPr/>
          </p:nvSpPr>
          <p:spPr>
            <a:xfrm>
              <a:off x="2247557" y="1762780"/>
              <a:ext cx="4762843" cy="523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 i="1">
                  <a:solidFill>
                    <a:srgbClr val="0530BB"/>
                  </a:solidFill>
                  <a:latin typeface="Calibri"/>
                  <a:ea typeface="Calibri"/>
                  <a:cs typeface="Calibri"/>
                  <a:sym typeface="Calibri"/>
                </a:rPr>
                <a:t>Virginia’s eProcurement Portal</a:t>
              </a:r>
              <a:endParaRPr/>
            </a:p>
          </p:txBody>
        </p:sp>
      </p:grpSp>
      <p:sp>
        <p:nvSpPr>
          <p:cNvPr id="326" name="Google Shape;326;p34"/>
          <p:cNvSpPr txBox="1"/>
          <p:nvPr/>
        </p:nvSpPr>
        <p:spPr>
          <a:xfrm>
            <a:off x="463639" y="309094"/>
            <a:ext cx="83068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What is eVA?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5"/>
          <p:cNvSpPr/>
          <p:nvPr/>
        </p:nvSpPr>
        <p:spPr>
          <a:xfrm>
            <a:off x="2643187" y="1798617"/>
            <a:ext cx="7900987" cy="34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800"/>
              <a:buFont typeface="Calibri"/>
              <a:buNone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What you need to register…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Char char="⮚"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Federal Employer Identification Number (EIN) </a:t>
            </a: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1496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None/>
            </a:pP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Char char="⮚"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W-9 form</a:t>
            </a:r>
            <a:endParaRPr/>
          </a:p>
          <a:p>
            <a:pPr marL="457200" marR="0" lvl="0" indent="-31496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None/>
            </a:pP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2240"/>
              <a:buFont typeface="Noto Sans Symbols"/>
              <a:buChar char="⮚"/>
            </a:pPr>
            <a:r>
              <a:rPr lang="en-US" sz="28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Commodity Codes </a:t>
            </a:r>
            <a:endParaRPr sz="28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35280" algn="l" rtl="0">
              <a:spcBef>
                <a:spcPts val="0"/>
              </a:spcBef>
              <a:spcAft>
                <a:spcPts val="0"/>
              </a:spcAft>
              <a:buClr>
                <a:srgbClr val="339933"/>
              </a:buClr>
              <a:buSzPts val="1920"/>
              <a:buFont typeface="Noto Sans Symbols"/>
              <a:buNone/>
            </a:pPr>
            <a:endParaRPr sz="2400" b="1" i="1">
              <a:solidFill>
                <a:srgbClr val="0628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6"/>
          <p:cNvSpPr txBox="1"/>
          <p:nvPr/>
        </p:nvSpPr>
        <p:spPr>
          <a:xfrm>
            <a:off x="463639" y="309094"/>
            <a:ext cx="83068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www.eva.virginia.gov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337" name="Google Shape;337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62974" y="1140091"/>
            <a:ext cx="6232938" cy="4890334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36"/>
          <p:cNvSpPr/>
          <p:nvPr/>
        </p:nvSpPr>
        <p:spPr>
          <a:xfrm>
            <a:off x="2962974" y="3256094"/>
            <a:ext cx="1584237" cy="563075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37"/>
          <p:cNvSpPr txBox="1"/>
          <p:nvPr/>
        </p:nvSpPr>
        <p:spPr>
          <a:xfrm>
            <a:off x="463639" y="309094"/>
            <a:ext cx="83068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www.eva.virginia.gov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344" name="Google Shape;344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22938" y="1211398"/>
            <a:ext cx="6992562" cy="4746577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37"/>
          <p:cNvSpPr/>
          <p:nvPr/>
        </p:nvSpPr>
        <p:spPr>
          <a:xfrm>
            <a:off x="6900861" y="2678106"/>
            <a:ext cx="2443163" cy="750893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8"/>
          <p:cNvSpPr txBox="1"/>
          <p:nvPr/>
        </p:nvSpPr>
        <p:spPr>
          <a:xfrm>
            <a:off x="463639" y="309094"/>
            <a:ext cx="83068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NIGP Codes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351" name="Google Shape;351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2090" y="1254396"/>
            <a:ext cx="11884471" cy="4360596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8"/>
          <p:cNvSpPr/>
          <p:nvPr/>
        </p:nvSpPr>
        <p:spPr>
          <a:xfrm>
            <a:off x="7415211" y="4283414"/>
            <a:ext cx="4641349" cy="1569660"/>
          </a:xfrm>
          <a:prstGeom prst="rect">
            <a:avLst/>
          </a:prstGeom>
          <a:solidFill>
            <a:schemeClr val="lt1"/>
          </a:solidFill>
          <a:ln w="5715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12713" marR="0" lvl="0" indent="-112713" algn="ctr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400"/>
              <a:buFont typeface="Calibri"/>
              <a:buNone/>
            </a:pPr>
            <a:r>
              <a:rPr lang="en-US" sz="2400" b="1" i="1" u="sng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Commodity Codes</a:t>
            </a:r>
            <a:endParaRPr/>
          </a:p>
          <a:p>
            <a:pPr marL="112713" marR="0" lvl="0" indent="-152400" algn="l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400"/>
              <a:buFont typeface="Calibri"/>
              <a:buChar char="•"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Describe your products/services</a:t>
            </a:r>
            <a:endParaRPr/>
          </a:p>
          <a:p>
            <a:pPr marL="112713" marR="0" lvl="0" indent="-152400" algn="l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400"/>
              <a:buFont typeface="Calibri"/>
              <a:buChar char="•"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Tell eVA Buyers what you sell</a:t>
            </a:r>
            <a:endParaRPr/>
          </a:p>
          <a:p>
            <a:pPr marL="112713" marR="0" lvl="0" indent="-152400" algn="l" rtl="0">
              <a:spcBef>
                <a:spcPts val="0"/>
              </a:spcBef>
              <a:spcAft>
                <a:spcPts val="0"/>
              </a:spcAft>
              <a:buClr>
                <a:srgbClr val="0628BA"/>
              </a:buClr>
              <a:buSzPts val="2400"/>
              <a:buFont typeface="Calibri"/>
              <a:buChar char="•"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Match you with bid opportunities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9"/>
          <p:cNvSpPr txBox="1"/>
          <p:nvPr/>
        </p:nvSpPr>
        <p:spPr>
          <a:xfrm>
            <a:off x="2443162" y="1714500"/>
            <a:ext cx="7315200" cy="23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3399"/>
              </a:buClr>
              <a:buSzPts val="1680"/>
              <a:buFont typeface="Noto Sans Symbols"/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Questions with eVA …</a:t>
            </a:r>
            <a:endParaRPr/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003399"/>
              </a:buClr>
              <a:buSzPts val="1680"/>
              <a:buFont typeface="Noto Sans Symbols"/>
              <a:buNone/>
            </a:pPr>
            <a:endParaRPr sz="2400" b="1" i="1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480"/>
              </a:spcBef>
              <a:spcAft>
                <a:spcPts val="0"/>
              </a:spcAft>
              <a:buClr>
                <a:srgbClr val="003399"/>
              </a:buClr>
              <a:buSzPts val="1680"/>
              <a:buFont typeface="Noto Sans Symbols"/>
              <a:buNone/>
            </a:pPr>
            <a:r>
              <a:rPr lang="en-US" sz="2400" b="1" i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eVA Customer Care 1-866-289-7367 </a:t>
            </a:r>
            <a:endParaRPr/>
          </a:p>
          <a:p>
            <a:pPr marL="0" marR="0" lvl="0" indent="0" algn="ctr" rtl="0">
              <a:spcBef>
                <a:spcPts val="480"/>
              </a:spcBef>
              <a:spcAft>
                <a:spcPts val="0"/>
              </a:spcAft>
              <a:buClr>
                <a:srgbClr val="003399"/>
              </a:buClr>
              <a:buSzPts val="1680"/>
              <a:buFont typeface="Noto Sans Symbols"/>
              <a:buNone/>
            </a:pPr>
            <a:r>
              <a:rPr lang="en-US" sz="2400" b="1" i="1">
                <a:solidFill>
                  <a:srgbClr val="0628BA"/>
                </a:solidFill>
                <a:latin typeface="Calibri"/>
                <a:ea typeface="Calibri"/>
                <a:cs typeface="Calibri"/>
                <a:sym typeface="Calibri"/>
              </a:rPr>
              <a:t>or </a:t>
            </a:r>
            <a:endParaRPr/>
          </a:p>
          <a:p>
            <a:pPr marL="0" marR="0" lvl="0" indent="0" algn="ctr" rtl="0">
              <a:spcBef>
                <a:spcPts val="480"/>
              </a:spcBef>
              <a:spcAft>
                <a:spcPts val="0"/>
              </a:spcAft>
              <a:buClr>
                <a:srgbClr val="003399"/>
              </a:buClr>
              <a:buSzPts val="1680"/>
              <a:buFont typeface="Noto Sans Symbols"/>
              <a:buNone/>
            </a:pPr>
            <a:r>
              <a:rPr lang="en-US" sz="2400" b="1" i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eVACustomerCare@dgs.virginia.gov</a:t>
            </a:r>
            <a:endParaRPr/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rgbClr val="003399"/>
              </a:buClr>
              <a:buSzPts val="1680"/>
              <a:buFont typeface="Noto Sans Symbols"/>
              <a:buNone/>
            </a:pPr>
            <a:br>
              <a:rPr lang="en-US" sz="2400" b="1" i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1400">
                <a:solidFill>
                  <a:srgbClr val="003399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400">
              <a:solidFill>
                <a:srgbClr val="0033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41"/>
          <p:cNvSpPr txBox="1"/>
          <p:nvPr/>
        </p:nvSpPr>
        <p:spPr>
          <a:xfrm>
            <a:off x="1143000" y="1441269"/>
            <a:ext cx="9581606" cy="3834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One on One Business Counseling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None/>
            </a:pPr>
            <a:r>
              <a:rPr lang="en-US" sz="2800" b="1" i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	To book appointment email at 	</a:t>
            </a:r>
            <a:r>
              <a:rPr lang="en-US" sz="2800" b="1" i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Ramain.gohar@sbsd.virginia.gov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SWaM lab 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1">
              <a:solidFill>
                <a:srgbClr val="15469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54692"/>
              </a:buClr>
              <a:buSzPts val="2800"/>
              <a:buFont typeface="Arial"/>
              <a:buChar char="•"/>
            </a:pPr>
            <a:r>
              <a:rPr lang="en-US" sz="2800" b="1">
                <a:solidFill>
                  <a:srgbClr val="154692"/>
                </a:solidFill>
                <a:latin typeface="Calibri"/>
                <a:ea typeface="Calibri"/>
                <a:cs typeface="Calibri"/>
                <a:sym typeface="Calibri"/>
              </a:rPr>
              <a:t>3rd Annual Blue Ridge Sales Conference– March 2022 at Radford University  </a:t>
            </a:r>
            <a:endParaRPr/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41"/>
          <p:cNvSpPr txBox="1"/>
          <p:nvPr/>
        </p:nvSpPr>
        <p:spPr>
          <a:xfrm>
            <a:off x="463639" y="309094"/>
            <a:ext cx="83068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Resources  </a:t>
            </a:r>
            <a:endParaRPr sz="4800" b="1">
              <a:solidFill>
                <a:schemeClr val="lt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42"/>
          <p:cNvSpPr txBox="1"/>
          <p:nvPr/>
        </p:nvSpPr>
        <p:spPr>
          <a:xfrm>
            <a:off x="1626233" y="2124831"/>
            <a:ext cx="8306873" cy="3046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rgbClr val="154692"/>
                </a:solidFill>
                <a:latin typeface="Arial Narrow"/>
                <a:ea typeface="Arial Narrow"/>
                <a:cs typeface="Arial Narrow"/>
                <a:sym typeface="Arial Narrow"/>
              </a:rPr>
              <a:t>THANK YOU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800" b="1">
              <a:solidFill>
                <a:srgbClr val="154692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800" b="1">
              <a:solidFill>
                <a:srgbClr val="154692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rgbClr val="154692"/>
                </a:solidFill>
                <a:latin typeface="Arial Narrow"/>
                <a:ea typeface="Arial Narrow"/>
                <a:cs typeface="Arial Narrow"/>
                <a:sym typeface="Arial Narrow"/>
              </a:rPr>
              <a:t>QUESTIONS ?</a:t>
            </a:r>
            <a:endParaRPr sz="4800" b="1">
              <a:solidFill>
                <a:srgbClr val="154692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1084</Words>
  <Application>Microsoft Office PowerPoint</Application>
  <PresentationFormat>Widescreen</PresentationFormat>
  <Paragraphs>260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Century Gothic</vt:lpstr>
      <vt:lpstr>Calibri</vt:lpstr>
      <vt:lpstr>Noto Sans Symbols</vt:lpstr>
      <vt:lpstr>Arial Narrow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SHANA KEMP</dc:creator>
  <cp:lastModifiedBy>Heather</cp:lastModifiedBy>
  <cp:revision>1</cp:revision>
  <dcterms:created xsi:type="dcterms:W3CDTF">2017-11-29T18:42:58Z</dcterms:created>
  <dcterms:modified xsi:type="dcterms:W3CDTF">2021-11-17T16:27:52Z</dcterms:modified>
</cp:coreProperties>
</file>