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  <p:sldMasterId id="2147483661" r:id="rId2"/>
    <p:sldMasterId id="2147483671" r:id="rId3"/>
  </p:sldMasterIdLst>
  <p:notesMasterIdLst>
    <p:notesMasterId r:id="rId24"/>
  </p:notesMasterIdLst>
  <p:sldIdLst>
    <p:sldId id="325" r:id="rId4"/>
    <p:sldId id="336" r:id="rId5"/>
    <p:sldId id="342" r:id="rId6"/>
    <p:sldId id="337" r:id="rId7"/>
    <p:sldId id="351" r:id="rId8"/>
    <p:sldId id="350" r:id="rId9"/>
    <p:sldId id="275" r:id="rId10"/>
    <p:sldId id="349" r:id="rId11"/>
    <p:sldId id="348" r:id="rId12"/>
    <p:sldId id="363" r:id="rId13"/>
    <p:sldId id="364" r:id="rId14"/>
    <p:sldId id="354" r:id="rId15"/>
    <p:sldId id="345" r:id="rId16"/>
    <p:sldId id="347" r:id="rId17"/>
    <p:sldId id="346" r:id="rId18"/>
    <p:sldId id="326" r:id="rId19"/>
    <p:sldId id="362" r:id="rId20"/>
    <p:sldId id="344" r:id="rId21"/>
    <p:sldId id="343" r:id="rId22"/>
    <p:sldId id="335" r:id="rId23"/>
  </p:sldIdLst>
  <p:sldSz cx="12192000" cy="6858000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DC5858"/>
    <a:srgbClr val="ED1C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D9C7F10-F300-4E2B-AD10-3E28CAD07507}" v="133" dt="2023-10-17T15:41:27.42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3181" autoAdjust="0"/>
    <p:restoredTop sz="94660"/>
  </p:normalViewPr>
  <p:slideViewPr>
    <p:cSldViewPr snapToGrid="0">
      <p:cViewPr varScale="1">
        <p:scale>
          <a:sx n="62" d="100"/>
          <a:sy n="62" d="100"/>
        </p:scale>
        <p:origin x="12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>
        <p:scale>
          <a:sx n="100" d="100"/>
          <a:sy n="100" d="100"/>
        </p:scale>
        <p:origin x="1628" y="-129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1386B2AD-A62F-403F-8748-931DDEED9F80}" type="datetimeFigureOut">
              <a:rPr lang="en-US" smtClean="0"/>
              <a:t>10/17/2023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9138" y="1163638"/>
            <a:ext cx="5584825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80004"/>
            <a:ext cx="5618480" cy="3665458"/>
          </a:xfrm>
          <a:prstGeom prst="rect">
            <a:avLst/>
          </a:prstGeom>
        </p:spPr>
        <p:txBody>
          <a:bodyPr vert="horz" lIns="93324" tIns="46662" rIns="93324" bIns="46662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46ABA062-549A-497C-93DE-44BFA74C09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465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12861e117a8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698500"/>
            <a:ext cx="6207125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4" name="Google Shape;124;g12861e117a8_0_23:notes"/>
          <p:cNvSpPr txBox="1">
            <a:spLocks noGrp="1"/>
          </p:cNvSpPr>
          <p:nvPr>
            <p:ph type="body" idx="1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308" tIns="46641" rIns="93308" bIns="46641" anchor="t" anchorCtr="0">
            <a:noAutofit/>
          </a:bodyPr>
          <a:lstStyle/>
          <a:p>
            <a:pPr>
              <a:buSzPts val="1400"/>
            </a:pPr>
            <a:r>
              <a:rPr lang="en-US" dirty="0"/>
              <a:t>Going to share practical takeaways for small businesses including (1) first steps for getting connected (2) next steps for enhancing efforts (3) ways to stay connected with your partners 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922138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a9ee6d8e14_13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698500"/>
            <a:ext cx="6207125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a9ee6d8e14_13_8:notes"/>
          <p:cNvSpPr txBox="1">
            <a:spLocks noGrp="1"/>
          </p:cNvSpPr>
          <p:nvPr>
            <p:ph type="body" idx="1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spcFirstLastPara="1" wrap="square" lIns="93308" tIns="93308" rIns="93308" bIns="93308" anchor="t" anchorCtr="0">
            <a:noAutofit/>
          </a:bodyPr>
          <a:lstStyle/>
          <a:p>
            <a:r>
              <a:rPr lang="en-US" dirty="0"/>
              <a:t>At VTC, we are in the business of destination development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788962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9fb62221a1_0_3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698500"/>
            <a:ext cx="6207125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9fb62221a1_0_340:notes"/>
          <p:cNvSpPr txBox="1">
            <a:spLocks noGrp="1"/>
          </p:cNvSpPr>
          <p:nvPr>
            <p:ph type="body" idx="1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spcFirstLastPara="1" wrap="square" lIns="93308" tIns="93308" rIns="93308" bIns="93308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6ABA062-549A-497C-93DE-44BFA74C090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4258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a9ee6d8e14_13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698500"/>
            <a:ext cx="6207125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a9ee6d8e14_13_8:notes"/>
          <p:cNvSpPr txBox="1">
            <a:spLocks noGrp="1"/>
          </p:cNvSpPr>
          <p:nvPr>
            <p:ph type="body" idx="1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spcFirstLastPara="1" wrap="square" lIns="93308" tIns="93308" rIns="93308" bIns="93308" anchor="t" anchorCtr="0">
            <a:no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7961201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ab1e1e515e_1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698500"/>
            <a:ext cx="6207125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ab1e1e515e_10_0:notes"/>
          <p:cNvSpPr txBox="1">
            <a:spLocks noGrp="1"/>
          </p:cNvSpPr>
          <p:nvPr>
            <p:ph type="body" idx="1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spcFirstLastPara="1" wrap="square" lIns="93308" tIns="93308" rIns="93308" bIns="93308" anchor="t" anchorCtr="0">
            <a:noAutofit/>
          </a:bodyPr>
          <a:lstStyle/>
          <a:p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6ABA062-549A-497C-93DE-44BFA74C090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9745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a293f62fba_1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698500"/>
            <a:ext cx="6207125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a293f62fba_1_63:notes"/>
          <p:cNvSpPr txBox="1">
            <a:spLocks noGrp="1"/>
          </p:cNvSpPr>
          <p:nvPr>
            <p:ph type="body" idx="1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spcFirstLastPara="1" wrap="square" lIns="93308" tIns="93308" rIns="93308" bIns="93308" anchor="t" anchorCtr="0">
            <a:no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015090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ab1e1e515e_1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698500"/>
            <a:ext cx="6207125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ab1e1e515e_10_0:notes"/>
          <p:cNvSpPr txBox="1">
            <a:spLocks noGrp="1"/>
          </p:cNvSpPr>
          <p:nvPr>
            <p:ph type="body" idx="1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spcFirstLastPara="1" wrap="square" lIns="93308" tIns="93308" rIns="93308" bIns="93308" anchor="t" anchorCtr="0">
            <a:no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1830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a293f62fba_1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698500"/>
            <a:ext cx="6207125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a293f62fba_1_63:notes"/>
          <p:cNvSpPr txBox="1">
            <a:spLocks noGrp="1"/>
          </p:cNvSpPr>
          <p:nvPr>
            <p:ph type="body" idx="1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spcFirstLastPara="1" wrap="square" lIns="93308" tIns="93308" rIns="93308" bIns="93308" anchor="t" anchorCtr="0">
            <a:no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770455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6ABA062-549A-497C-93DE-44BFA74C090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2936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a9ee6d8e14_13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698500"/>
            <a:ext cx="6207125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a9ee6d8e14_13_8:notes"/>
          <p:cNvSpPr txBox="1">
            <a:spLocks noGrp="1"/>
          </p:cNvSpPr>
          <p:nvPr>
            <p:ph type="body" idx="1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spcFirstLastPara="1" wrap="square" lIns="93308" tIns="93308" rIns="93308" bIns="93308" anchor="t" anchorCtr="0">
            <a:no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273231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ab1e1e515e_1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698500"/>
            <a:ext cx="6207125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ab1e1e515e_10_0:notes"/>
          <p:cNvSpPr txBox="1">
            <a:spLocks noGrp="1"/>
          </p:cNvSpPr>
          <p:nvPr>
            <p:ph type="body" idx="1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spcFirstLastPara="1" wrap="square" lIns="93308" tIns="93308" rIns="93308" bIns="93308" anchor="t" anchorCtr="0">
            <a:no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707737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a293f62fba_1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698500"/>
            <a:ext cx="6207125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a293f62fba_1_63:notes"/>
          <p:cNvSpPr txBox="1">
            <a:spLocks noGrp="1"/>
          </p:cNvSpPr>
          <p:nvPr>
            <p:ph type="body" idx="1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spcFirstLastPara="1" wrap="square" lIns="93308" tIns="93308" rIns="93308" bIns="93308" anchor="t" anchorCtr="0">
            <a:no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8274344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ab1e1e515e_1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698500"/>
            <a:ext cx="6207125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ab1e1e515e_10_0:notes"/>
          <p:cNvSpPr txBox="1">
            <a:spLocks noGrp="1"/>
          </p:cNvSpPr>
          <p:nvPr>
            <p:ph type="body" idx="1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spcFirstLastPara="1" wrap="square" lIns="93308" tIns="93308" rIns="93308" bIns="93308" anchor="t" anchorCtr="0">
            <a:noAutofit/>
          </a:bodyPr>
          <a:lstStyle/>
          <a:p>
            <a:pPr defTabSz="933237">
              <a:lnSpc>
                <a:spcPct val="90000"/>
              </a:lnSpc>
              <a:spcBef>
                <a:spcPct val="0"/>
              </a:spcBef>
              <a:defRPr/>
            </a:pPr>
            <a:r>
              <a:rPr lang="en-US" dirty="0"/>
              <a:t>Partners in marketing, growth, development, and training</a:t>
            </a:r>
            <a:endParaRPr lang="en-US" b="1" dirty="0">
              <a:solidFill>
                <a:srgbClr val="ED1C24"/>
              </a:solidFill>
              <a:latin typeface="Trebuchet MS" panose="020B0603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71318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6ABA062-549A-497C-93DE-44BFA74C090C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5751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a9ee6d8e14_13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698500"/>
            <a:ext cx="6207125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a9ee6d8e14_13_8:notes"/>
          <p:cNvSpPr txBox="1">
            <a:spLocks noGrp="1"/>
          </p:cNvSpPr>
          <p:nvPr>
            <p:ph type="body" idx="1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spcFirstLastPara="1" wrap="square" lIns="93308" tIns="93308" rIns="93308" bIns="93308" anchor="t" anchorCtr="0">
            <a:no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512703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c49052ad9f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698500"/>
            <a:ext cx="6207125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Google Shape;195;gc49052ad9f_0_19:notes"/>
          <p:cNvSpPr txBox="1">
            <a:spLocks noGrp="1"/>
          </p:cNvSpPr>
          <p:nvPr>
            <p:ph type="body" idx="1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spcFirstLastPara="1" wrap="square" lIns="93308" tIns="93308" rIns="93308" bIns="93308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11AD7-12D7-4C1C-A93E-84A9D710B725}" type="datetimeFigureOut">
              <a:rPr lang="en-US" smtClean="0"/>
              <a:t>10/17/2023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7F19-7575-4330-99E9-EEA44AFF5C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279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11AD7-12D7-4C1C-A93E-84A9D710B725}" type="datetimeFigureOut">
              <a:rPr lang="en-US" smtClean="0"/>
              <a:t>10/17/2023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7F19-7575-4330-99E9-EEA44AFF5C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435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11AD7-12D7-4C1C-A93E-84A9D710B725}" type="datetimeFigureOut">
              <a:rPr lang="en-US" smtClean="0"/>
              <a:t>10/17/2023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7F19-7575-4330-99E9-EEA44AFF5C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926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11AD7-12D7-4C1C-A93E-84A9D710B725}" type="datetimeFigureOut">
              <a:rPr lang="en-US" smtClean="0"/>
              <a:t>10/17/2023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7F19-7575-4330-99E9-EEA44AFF5C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77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11AD7-12D7-4C1C-A93E-84A9D710B725}" type="datetimeFigureOut">
              <a:rPr lang="en-US" smtClean="0"/>
              <a:t>10/17/2023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7F19-7575-4330-99E9-EEA44AFF5C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825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11AD7-12D7-4C1C-A93E-84A9D710B725}" type="datetimeFigureOut">
              <a:rPr lang="en-US" smtClean="0"/>
              <a:t>10/17/2023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7F19-7575-4330-99E9-EEA44AFF5C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72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11AD7-12D7-4C1C-A93E-84A9D710B725}" type="datetimeFigureOut">
              <a:rPr lang="en-US" smtClean="0"/>
              <a:t>10/17/2023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7F19-7575-4330-99E9-EEA44AFF5C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370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11AD7-12D7-4C1C-A93E-84A9D710B725}" type="datetimeFigureOut">
              <a:rPr lang="en-US" smtClean="0"/>
              <a:t>10/17/2023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7F19-7575-4330-99E9-EEA44AFF5C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6806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11AD7-12D7-4C1C-A93E-84A9D710B725}" type="datetimeFigureOut">
              <a:rPr lang="en-US" smtClean="0"/>
              <a:t>10/17/2023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7F19-7575-4330-99E9-EEA44AFF5C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278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11AD7-12D7-4C1C-A93E-84A9D710B725}" type="datetimeFigureOut">
              <a:rPr lang="en-US" smtClean="0"/>
              <a:t>10/17/2023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7F19-7575-4330-99E9-EEA44AFF5C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82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11AD7-12D7-4C1C-A93E-84A9D710B725}" type="datetimeFigureOut">
              <a:rPr lang="en-US" smtClean="0"/>
              <a:t>10/17/2023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7F19-7575-4330-99E9-EEA44AFF5C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986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7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" name="Google Shape;11;p17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l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2" name="Google Shape;12;p1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4056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Slide">
  <p:cSld name="1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gfb0412a043_0_185"/>
          <p:cNvSpPr txBox="1">
            <a:spLocks noGrp="1"/>
          </p:cNvSpPr>
          <p:nvPr>
            <p:ph type="ctrTitle"/>
          </p:nvPr>
        </p:nvSpPr>
        <p:spPr>
          <a:xfrm>
            <a:off x="7633697" y="1122363"/>
            <a:ext cx="30344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sz="3200" b="1"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gfb0412a043_0_185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4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104178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1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24" name="Google Shape;24;p2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9578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2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2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53332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l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8" name="Google Shape;28;p22"/>
          <p:cNvSpPr txBox="1">
            <a:spLocks noGrp="1"/>
          </p:cNvSpPr>
          <p:nvPr>
            <p:ph type="body" idx="2"/>
          </p:nvPr>
        </p:nvSpPr>
        <p:spPr>
          <a:xfrm>
            <a:off x="6443200" y="1536633"/>
            <a:ext cx="53332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l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9" name="Google Shape;29;p2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8910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23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2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1878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4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35" name="Google Shape;35;p24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l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36" name="Google Shape;36;p2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0766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25"/>
          <p:cNvSpPr txBox="1">
            <a:spLocks noGrp="1"/>
          </p:cNvSpPr>
          <p:nvPr>
            <p:ph type="title"/>
          </p:nvPr>
        </p:nvSpPr>
        <p:spPr>
          <a:xfrm>
            <a:off x="653667" y="600200"/>
            <a:ext cx="8490400" cy="545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39" name="Google Shape;39;p2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76690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6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" name="Google Shape;42;p26"/>
          <p:cNvSpPr txBox="1">
            <a:spLocks noGrp="1"/>
          </p:cNvSpPr>
          <p:nvPr>
            <p:ph type="title"/>
          </p:nvPr>
        </p:nvSpPr>
        <p:spPr>
          <a:xfrm>
            <a:off x="354000" y="1644233"/>
            <a:ext cx="5393600" cy="19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endParaRPr/>
          </a:p>
        </p:txBody>
      </p:sp>
      <p:sp>
        <p:nvSpPr>
          <p:cNvPr id="43" name="Google Shape;43;p26"/>
          <p:cNvSpPr txBox="1">
            <a:spLocks noGrp="1"/>
          </p:cNvSpPr>
          <p:nvPr>
            <p:ph type="subTitle" idx="1"/>
          </p:nvPr>
        </p:nvSpPr>
        <p:spPr>
          <a:xfrm>
            <a:off x="354000" y="3737433"/>
            <a:ext cx="5393600" cy="164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endParaRPr/>
          </a:p>
        </p:txBody>
      </p:sp>
      <p:sp>
        <p:nvSpPr>
          <p:cNvPr id="44" name="Google Shape;44;p26"/>
          <p:cNvSpPr txBox="1">
            <a:spLocks noGrp="1"/>
          </p:cNvSpPr>
          <p:nvPr>
            <p:ph type="body" idx="2"/>
          </p:nvPr>
        </p:nvSpPr>
        <p:spPr>
          <a:xfrm>
            <a:off x="6586000" y="965433"/>
            <a:ext cx="5116000" cy="492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457189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l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5" name="Google Shape;45;p2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4078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8"/>
          <p:cNvSpPr txBox="1">
            <a:spLocks noGrp="1"/>
          </p:cNvSpPr>
          <p:nvPr>
            <p:ph type="title" hasCustomPrompt="1"/>
          </p:nvPr>
        </p:nvSpPr>
        <p:spPr>
          <a:xfrm>
            <a:off x="415600" y="1474833"/>
            <a:ext cx="11360800" cy="261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51" name="Google Shape;51;p28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800" cy="173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ctr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ctr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ctr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ctr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ctr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ctr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ctr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ctr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2" name="Google Shape;52;p2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0961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>
            <a:spLocks noGrp="1"/>
          </p:cNvSpPr>
          <p:nvPr>
            <p:ph type="ctrTitle"/>
          </p:nvPr>
        </p:nvSpPr>
        <p:spPr>
          <a:xfrm>
            <a:off x="415611" y="992767"/>
            <a:ext cx="11360800" cy="27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/>
          </a:p>
        </p:txBody>
      </p:sp>
      <p:sp>
        <p:nvSpPr>
          <p:cNvPr id="56" name="Google Shape;56;p14"/>
          <p:cNvSpPr txBox="1">
            <a:spLocks noGrp="1"/>
          </p:cNvSpPr>
          <p:nvPr>
            <p:ph type="subTitle" idx="1"/>
          </p:nvPr>
        </p:nvSpPr>
        <p:spPr>
          <a:xfrm>
            <a:off x="415600" y="3778833"/>
            <a:ext cx="11360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11AD7-12D7-4C1C-A93E-84A9D710B725}" type="datetimeFigureOut">
              <a:rPr lang="en-US" smtClean="0"/>
              <a:t>10/17/2023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417F19-7575-4330-99E9-EEA44AFF5C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801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86" r:id="rId11"/>
  </p:sldLayoutIdLst>
  <mc:AlternateContent xmlns:mc="http://schemas.openxmlformats.org/markup-compatibility/2006" xmlns:p14="http://schemas.microsoft.com/office/powerpoint/2010/main">
    <mc:Choice Requires="p14">
      <p:transition p14:dur="10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6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1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921365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2" r:id="rId1"/>
    <p:sldLayoutId id="2147483664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85" r:id="rId8"/>
    <p:sldLayoutId id="2147483673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FFFFFF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buNone/>
              <a:defRPr sz="1333">
                <a:solidFill>
                  <a:schemeClr val="dk2"/>
                </a:solidFill>
              </a:defRPr>
            </a:lvl1pPr>
            <a:lvl2pPr lvl="1" algn="r" rtl="0">
              <a:buNone/>
              <a:defRPr sz="1333">
                <a:solidFill>
                  <a:schemeClr val="dk2"/>
                </a:solidFill>
              </a:defRPr>
            </a:lvl2pPr>
            <a:lvl3pPr lvl="2" algn="r" rtl="0">
              <a:buNone/>
              <a:defRPr sz="1333">
                <a:solidFill>
                  <a:schemeClr val="dk2"/>
                </a:solidFill>
              </a:defRPr>
            </a:lvl3pPr>
            <a:lvl4pPr lvl="3" algn="r" rtl="0">
              <a:buNone/>
              <a:defRPr sz="1333">
                <a:solidFill>
                  <a:schemeClr val="dk2"/>
                </a:solidFill>
              </a:defRPr>
            </a:lvl4pPr>
            <a:lvl5pPr lvl="4" algn="r" rtl="0">
              <a:buNone/>
              <a:defRPr sz="1333">
                <a:solidFill>
                  <a:schemeClr val="dk2"/>
                </a:solidFill>
              </a:defRPr>
            </a:lvl5pPr>
            <a:lvl6pPr lvl="5" algn="r" rtl="0">
              <a:buNone/>
              <a:defRPr sz="1333">
                <a:solidFill>
                  <a:schemeClr val="dk2"/>
                </a:solidFill>
              </a:defRPr>
            </a:lvl6pPr>
            <a:lvl7pPr lvl="6" algn="r" rtl="0">
              <a:buNone/>
              <a:defRPr sz="1333">
                <a:solidFill>
                  <a:schemeClr val="dk2"/>
                </a:solidFill>
              </a:defRPr>
            </a:lvl7pPr>
            <a:lvl8pPr lvl="7" algn="r" rtl="0">
              <a:buNone/>
              <a:defRPr sz="1333">
                <a:solidFill>
                  <a:schemeClr val="dk2"/>
                </a:solidFill>
              </a:defRPr>
            </a:lvl8pPr>
            <a:lvl9pPr lvl="8" algn="r" rtl="0">
              <a:buNone/>
              <a:defRPr sz="1333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15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g12861e117a8_0_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73440" y="2553271"/>
            <a:ext cx="2485000" cy="150590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27" name="Google Shape;127;g12861e117a8_0_23"/>
          <p:cNvCxnSpPr/>
          <p:nvPr/>
        </p:nvCxnSpPr>
        <p:spPr>
          <a:xfrm rot="10800000">
            <a:off x="5510373" y="2614604"/>
            <a:ext cx="0" cy="134880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28" name="Google Shape;128;g12861e117a8_0_23"/>
          <p:cNvSpPr txBox="1"/>
          <p:nvPr/>
        </p:nvSpPr>
        <p:spPr>
          <a:xfrm>
            <a:off x="5866571" y="2552076"/>
            <a:ext cx="5739801" cy="144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Tx/>
              <a:buNone/>
              <a:tabLst/>
              <a:defRPr/>
            </a:pPr>
            <a:r>
              <a:rPr lang="en-US" sz="3067" kern="0" dirty="0">
                <a:solidFill>
                  <a:srgbClr val="ED1C24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GETTING PLUGGED </a:t>
            </a:r>
          </a:p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Tx/>
              <a:buNone/>
              <a:tabLst/>
              <a:defRPr/>
            </a:pPr>
            <a:r>
              <a:rPr lang="en-US" sz="3067" kern="0" dirty="0">
                <a:solidFill>
                  <a:srgbClr val="ED1C24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INTO VIRGINIA TOURISM RESOURCES</a:t>
            </a:r>
            <a:endParaRPr kumimoji="0" sz="3067" b="0" i="0" u="none" strike="noStrike" kern="0" cap="none" spc="0" normalizeH="0" baseline="0" noProof="0" dirty="0">
              <a:ln>
                <a:noFill/>
              </a:ln>
              <a:solidFill>
                <a:srgbClr val="ED1C24"/>
              </a:solidFill>
              <a:effectLst/>
              <a:uLnTx/>
              <a:uFillTx/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2" name="Google Shape;102;p25">
            <a:extLst>
              <a:ext uri="{FF2B5EF4-FFF2-40B4-BE49-F238E27FC236}">
                <a16:creationId xmlns:a16="http://schemas.microsoft.com/office/drawing/2014/main" id="{5901680F-3C5F-B9E5-ED1E-1A7D60D8A49B}"/>
              </a:ext>
            </a:extLst>
          </p:cNvPr>
          <p:cNvSpPr txBox="1"/>
          <p:nvPr/>
        </p:nvSpPr>
        <p:spPr>
          <a:xfrm>
            <a:off x="4424399" y="4716620"/>
            <a:ext cx="3343200" cy="5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FFFFFF"/>
                </a:solidFill>
                <a:latin typeface="Nunito Black"/>
                <a:ea typeface="Nunito Black"/>
                <a:cs typeface="Nunito Black"/>
                <a:sym typeface="Nunito Black"/>
              </a:rPr>
              <a:t>October 2023</a:t>
            </a:r>
            <a:endParaRPr dirty="0">
              <a:solidFill>
                <a:srgbClr val="FFFFFF"/>
              </a:solidFill>
              <a:latin typeface="Nunito Black"/>
              <a:ea typeface="Nunito Black"/>
              <a:cs typeface="Nunito Black"/>
              <a:sym typeface="Nunito Black"/>
            </a:endParaRPr>
          </a:p>
        </p:txBody>
      </p:sp>
    </p:spTree>
    <p:extLst>
      <p:ext uri="{BB962C8B-B14F-4D97-AF65-F5344CB8AC3E}">
        <p14:creationId xmlns:p14="http://schemas.microsoft.com/office/powerpoint/2010/main" val="1718555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5858"/>
        </a:solidFill>
        <a:effectLst/>
      </p:bgPr>
    </p:bg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2" name="Google Shape;122;p27"/>
          <p:cNvCxnSpPr/>
          <p:nvPr/>
        </p:nvCxnSpPr>
        <p:spPr>
          <a:xfrm>
            <a:off x="290000" y="6332833"/>
            <a:ext cx="11612000" cy="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23" name="Google Shape;123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9367" y="6466800"/>
            <a:ext cx="1789539" cy="195067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27"/>
          <p:cNvSpPr txBox="1"/>
          <p:nvPr/>
        </p:nvSpPr>
        <p:spPr>
          <a:xfrm>
            <a:off x="1477926" y="2495211"/>
            <a:ext cx="8990107" cy="7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667" b="1" dirty="0">
                <a:solidFill>
                  <a:srgbClr val="FFFFFF"/>
                </a:solidFill>
                <a:latin typeface="BROTHER-1816-EXTRABOLD" pitchFamily="2" charset="0"/>
                <a:ea typeface="Montserrat Black"/>
                <a:cs typeface="Montserrat Black"/>
                <a:sym typeface="Montserrat Black"/>
              </a:rPr>
              <a:t>DESTINATION &amp; BUSINESS DEVELOPMENT</a:t>
            </a:r>
            <a:endParaRPr sz="4667" b="1" dirty="0">
              <a:solidFill>
                <a:srgbClr val="FFFFFF"/>
              </a:solidFill>
              <a:latin typeface="BROTHER-1816-EXTRABOLD" pitchFamily="2" charset="0"/>
              <a:ea typeface="Montserrat Black"/>
              <a:cs typeface="Montserrat Black"/>
              <a:sym typeface="Montserrat Black"/>
            </a:endParaRPr>
          </a:p>
        </p:txBody>
      </p:sp>
      <p:pic>
        <p:nvPicPr>
          <p:cNvPr id="125" name="Google Shape;125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55350" y="4091082"/>
            <a:ext cx="881300" cy="8813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99;p35">
            <a:extLst>
              <a:ext uri="{FF2B5EF4-FFF2-40B4-BE49-F238E27FC236}">
                <a16:creationId xmlns:a16="http://schemas.microsoft.com/office/drawing/2014/main" id="{C138C6A6-124B-F34B-9AAC-15D408456AEE}"/>
              </a:ext>
            </a:extLst>
          </p:cNvPr>
          <p:cNvSpPr txBox="1"/>
          <p:nvPr/>
        </p:nvSpPr>
        <p:spPr>
          <a:xfrm>
            <a:off x="8159100" y="6300507"/>
            <a:ext cx="3823600" cy="52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 algn="r"/>
            <a:r>
              <a:rPr lang="en-US" sz="1200" dirty="0">
                <a:solidFill>
                  <a:srgbClr val="FFFFFF"/>
                </a:solidFill>
                <a:latin typeface="Nunito Black"/>
                <a:ea typeface="Nunito Black"/>
                <a:cs typeface="Nunito Black"/>
                <a:sym typeface="Nunito Black"/>
              </a:rPr>
              <a:t>POWER UP YOUR BUSINESS</a:t>
            </a:r>
          </a:p>
        </p:txBody>
      </p:sp>
    </p:spTree>
    <p:extLst>
      <p:ext uri="{BB962C8B-B14F-4D97-AF65-F5344CB8AC3E}">
        <p14:creationId xmlns:p14="http://schemas.microsoft.com/office/powerpoint/2010/main" val="2550947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8" name="Google Shape;168;p32"/>
          <p:cNvCxnSpPr/>
          <p:nvPr/>
        </p:nvCxnSpPr>
        <p:spPr>
          <a:xfrm>
            <a:off x="290000" y="6332833"/>
            <a:ext cx="11612000" cy="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69" name="Google Shape;169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9367" y="6466800"/>
            <a:ext cx="1789539" cy="195067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61;p31">
            <a:extLst>
              <a:ext uri="{FF2B5EF4-FFF2-40B4-BE49-F238E27FC236}">
                <a16:creationId xmlns:a16="http://schemas.microsoft.com/office/drawing/2014/main" id="{1BB8D4CA-AAD9-834D-9237-E31022A970D8}"/>
              </a:ext>
            </a:extLst>
          </p:cNvPr>
          <p:cNvSpPr txBox="1"/>
          <p:nvPr/>
        </p:nvSpPr>
        <p:spPr>
          <a:xfrm>
            <a:off x="2903796" y="2069257"/>
            <a:ext cx="6384406" cy="60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330" dirty="0">
                <a:solidFill>
                  <a:schemeClr val="bg1"/>
                </a:solidFill>
                <a:latin typeface="Brother 1816" pitchFamily="2" charset="0"/>
                <a:ea typeface="Montserrat"/>
                <a:cs typeface="Montserrat"/>
                <a:sym typeface="Montserrat"/>
              </a:rPr>
              <a:t>DESTINATION </a:t>
            </a:r>
            <a:r>
              <a:rPr lang="en-US" sz="3330" b="1" dirty="0">
                <a:solidFill>
                  <a:srgbClr val="DC5858"/>
                </a:solidFill>
                <a:latin typeface="BROTHER-1816-EXTRABOLD" pitchFamily="2" charset="0"/>
                <a:ea typeface="Montserrat Black"/>
                <a:cs typeface="Montserrat Black"/>
                <a:sym typeface="Montserrat Black"/>
              </a:rPr>
              <a:t>DEVELOPMENT</a:t>
            </a:r>
            <a:endParaRPr sz="3330" b="1" dirty="0">
              <a:solidFill>
                <a:srgbClr val="DC5858"/>
              </a:solidFill>
              <a:latin typeface="BROTHER-1816-EXTRABOLD" pitchFamily="2" charset="0"/>
              <a:ea typeface="Montserrat Black"/>
              <a:cs typeface="Montserrat Black"/>
              <a:sym typeface="Montserrat Black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 b="1" dirty="0">
              <a:latin typeface="BROTHER-1816-BLACK" pitchFamily="2" charset="0"/>
            </a:endParaRPr>
          </a:p>
        </p:txBody>
      </p:sp>
      <p:sp>
        <p:nvSpPr>
          <p:cNvPr id="8" name="Google Shape;162;p31">
            <a:extLst>
              <a:ext uri="{FF2B5EF4-FFF2-40B4-BE49-F238E27FC236}">
                <a16:creationId xmlns:a16="http://schemas.microsoft.com/office/drawing/2014/main" id="{53C9D9DA-2A9F-7C48-879B-1B35F40CDD3C}"/>
              </a:ext>
            </a:extLst>
          </p:cNvPr>
          <p:cNvSpPr txBox="1"/>
          <p:nvPr/>
        </p:nvSpPr>
        <p:spPr>
          <a:xfrm>
            <a:off x="1315277" y="3090971"/>
            <a:ext cx="9561445" cy="152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bg1"/>
                </a:solidFill>
                <a:latin typeface="Asap" panose="020F0504030202060203" pitchFamily="34" charset="77"/>
                <a:ea typeface="Nunito"/>
                <a:cs typeface="Nunito"/>
                <a:sym typeface="Nunito"/>
              </a:rPr>
              <a:t>With a dedicated staff comprised of seasoned tourism professionals, Partnership Marketing focuses its efforts on developing and marketing vibrant communities.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chemeClr val="bg1"/>
              </a:solidFill>
              <a:latin typeface="Asap" panose="020F0504030202060203" pitchFamily="34" charset="77"/>
              <a:ea typeface="Nunito"/>
              <a:cs typeface="Nunito"/>
              <a:sym typeface="Nunito"/>
            </a:endParaRPr>
          </a:p>
          <a:p>
            <a:pPr algn="ctr"/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sap" panose="020F0504030202060203" pitchFamily="34" charset="77"/>
                <a:ea typeface="Nunito"/>
                <a:cs typeface="Nunito"/>
                <a:sym typeface="Nunito"/>
              </a:rPr>
              <a:t>Goal: Help Virginia communities maximize their tourism potential. </a:t>
            </a:r>
          </a:p>
        </p:txBody>
      </p:sp>
      <p:sp>
        <p:nvSpPr>
          <p:cNvPr id="10" name="Google Shape;199;p35">
            <a:extLst>
              <a:ext uri="{FF2B5EF4-FFF2-40B4-BE49-F238E27FC236}">
                <a16:creationId xmlns:a16="http://schemas.microsoft.com/office/drawing/2014/main" id="{10787AB1-E05A-CA4D-97AB-D3C8293433FF}"/>
              </a:ext>
            </a:extLst>
          </p:cNvPr>
          <p:cNvSpPr txBox="1"/>
          <p:nvPr/>
        </p:nvSpPr>
        <p:spPr>
          <a:xfrm>
            <a:off x="8159100" y="6300507"/>
            <a:ext cx="3823600" cy="52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 algn="r"/>
            <a:r>
              <a:rPr lang="en-US" sz="1200" dirty="0">
                <a:solidFill>
                  <a:srgbClr val="FFFFFF"/>
                </a:solidFill>
                <a:latin typeface="Nunito Black"/>
                <a:ea typeface="Nunito Black"/>
                <a:cs typeface="Nunito Black"/>
                <a:sym typeface="Nunito Black"/>
              </a:rPr>
              <a:t>POWER UP YOUR BUSINESS</a:t>
            </a:r>
          </a:p>
        </p:txBody>
      </p:sp>
    </p:spTree>
    <p:extLst>
      <p:ext uri="{BB962C8B-B14F-4D97-AF65-F5344CB8AC3E}">
        <p14:creationId xmlns:p14="http://schemas.microsoft.com/office/powerpoint/2010/main" val="3072498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3360" y="6369268"/>
            <a:ext cx="2334773" cy="161544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58C28DDE-F396-9DB7-60FA-4D84E90765A4}"/>
              </a:ext>
            </a:extLst>
          </p:cNvPr>
          <p:cNvSpPr txBox="1">
            <a:spLocks/>
          </p:cNvSpPr>
          <p:nvPr/>
        </p:nvSpPr>
        <p:spPr>
          <a:xfrm>
            <a:off x="365912" y="238306"/>
            <a:ext cx="3709260" cy="9047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black"/>
                </a:solidFill>
                <a:latin typeface="Brother 1816" pitchFamily="50" charset="0"/>
                <a:cs typeface="Arial" panose="020B0604020202020204" pitchFamily="34" charset="0"/>
              </a:rPr>
              <a:t>DESTINATION</a:t>
            </a:r>
            <a:b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  <a:ea typeface="+mj-ea"/>
                <a:cs typeface="Arial" panose="020B0604020202020204" pitchFamily="34" charset="0"/>
              </a:rPr>
            </a:br>
            <a:r>
              <a:rPr lang="en-US" sz="3200" b="1" dirty="0">
                <a:solidFill>
                  <a:srgbClr val="DC5858"/>
                </a:solidFill>
                <a:latin typeface="BROTHER-1816-EXTRABOLD" pitchFamily="2" charset="0"/>
                <a:ea typeface="Montserrat Black"/>
                <a:cs typeface="Montserrat Black"/>
                <a:sym typeface="Montserrat Black"/>
              </a:rPr>
              <a:t>DEVELOPMENT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ED1C24"/>
              </a:solidFill>
              <a:effectLst/>
              <a:uLnTx/>
              <a:uFillTx/>
              <a:latin typeface="Trebuchet MS" panose="020B0603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D9DE907-15AA-C7E8-C75D-C888F434638D}"/>
              </a:ext>
            </a:extLst>
          </p:cNvPr>
          <p:cNvSpPr txBox="1">
            <a:spLocks/>
          </p:cNvSpPr>
          <p:nvPr/>
        </p:nvSpPr>
        <p:spPr>
          <a:xfrm>
            <a:off x="6486239" y="3317813"/>
            <a:ext cx="5317234" cy="5178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DC5858"/>
                </a:solidFill>
                <a:effectLst/>
                <a:uLnTx/>
                <a:uFillTx/>
                <a:latin typeface="Brother 1816" pitchFamily="50" charset="0"/>
                <a:cs typeface="Arial" panose="020B0604020202020204" pitchFamily="34" charset="0"/>
              </a:rPr>
              <a:t>THREE KEY RESOURCES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5B69A02-8466-6C72-B5A1-052CC7D7E435}"/>
              </a:ext>
            </a:extLst>
          </p:cNvPr>
          <p:cNvSpPr txBox="1">
            <a:spLocks/>
          </p:cNvSpPr>
          <p:nvPr/>
        </p:nvSpPr>
        <p:spPr>
          <a:xfrm>
            <a:off x="379178" y="3319173"/>
            <a:ext cx="8193760" cy="5178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DC5858"/>
                </a:solidFill>
                <a:latin typeface="Brother 1816" pitchFamily="50" charset="0"/>
                <a:cs typeface="Arial" panose="020B0604020202020204" pitchFamily="34" charset="0"/>
              </a:rPr>
              <a:t>MAXIMIZING TOURISM POTENTIAL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DC5858"/>
              </a:solidFill>
              <a:effectLst/>
              <a:uLnTx/>
              <a:uFillTx/>
              <a:latin typeface="Brother 1816" pitchFamily="50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2433C87-0951-7663-A9EC-DF4FD8894F07}"/>
              </a:ext>
            </a:extLst>
          </p:cNvPr>
          <p:cNvSpPr txBox="1"/>
          <p:nvPr/>
        </p:nvSpPr>
        <p:spPr>
          <a:xfrm>
            <a:off x="6620514" y="506024"/>
            <a:ext cx="52055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b="1" dirty="0"/>
              <a:t>https://vatc.org/</a:t>
            </a:r>
            <a:r>
              <a:rPr lang="en-US" b="1" dirty="0">
                <a:solidFill>
                  <a:srgbClr val="DC5858"/>
                </a:solidFill>
              </a:rPr>
              <a:t>partnershipmarketing</a:t>
            </a:r>
            <a:r>
              <a:rPr lang="en-US" b="1" dirty="0"/>
              <a:t>/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D7B00D6-65D7-AE73-EB22-625FF2E6B3A9}"/>
              </a:ext>
            </a:extLst>
          </p:cNvPr>
          <p:cNvSpPr txBox="1">
            <a:spLocks/>
          </p:cNvSpPr>
          <p:nvPr/>
        </p:nvSpPr>
        <p:spPr>
          <a:xfrm>
            <a:off x="437679" y="4257857"/>
            <a:ext cx="5584842" cy="2316451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1800" dirty="0">
                <a:latin typeface="Asap" panose="020F0504030102060203" pitchFamily="34" charset="0"/>
                <a:cs typeface="Arial" panose="020B0604020202020204" pitchFamily="34" charset="0"/>
              </a:rPr>
              <a:t>Business Development</a:t>
            </a:r>
          </a:p>
          <a:p>
            <a:pPr>
              <a:lnSpc>
                <a:spcPct val="150000"/>
              </a:lnSpc>
            </a:pPr>
            <a:r>
              <a:rPr lang="en-US" sz="1800" dirty="0">
                <a:latin typeface="Asap" panose="020F0504030102060203" pitchFamily="34" charset="0"/>
                <a:cs typeface="Arial" panose="020B0604020202020204" pitchFamily="34" charset="0"/>
              </a:rPr>
              <a:t>Tourism Product Development</a:t>
            </a:r>
          </a:p>
          <a:p>
            <a:pPr>
              <a:lnSpc>
                <a:spcPct val="150000"/>
              </a:lnSpc>
            </a:pPr>
            <a:r>
              <a:rPr lang="en-US" sz="1800" dirty="0">
                <a:latin typeface="Asap" panose="020F0504030102060203" pitchFamily="34" charset="0"/>
                <a:cs typeface="Arial" panose="020B0604020202020204" pitchFamily="34" charset="0"/>
              </a:rPr>
              <a:t>Funding Assistance </a:t>
            </a:r>
          </a:p>
          <a:p>
            <a:pPr>
              <a:lnSpc>
                <a:spcPct val="150000"/>
              </a:lnSpc>
            </a:pPr>
            <a:r>
              <a:rPr lang="en-US" sz="1800" dirty="0">
                <a:latin typeface="Asap" panose="020F0504030102060203" pitchFamily="34" charset="0"/>
                <a:cs typeface="Arial" panose="020B0604020202020204" pitchFamily="34" charset="0"/>
              </a:rPr>
              <a:t>Industry Liaisons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935A10-A124-3850-A0C2-14011B019D29}"/>
              </a:ext>
            </a:extLst>
          </p:cNvPr>
          <p:cNvSpPr txBox="1"/>
          <p:nvPr/>
        </p:nvSpPr>
        <p:spPr>
          <a:xfrm>
            <a:off x="365912" y="3734990"/>
            <a:ext cx="60977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 dirty="0"/>
              <a:t>Developing and marketing vibrant communities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AB826558-9A9F-D887-0C6C-A95C2B93DF9F}"/>
              </a:ext>
            </a:extLst>
          </p:cNvPr>
          <p:cNvSpPr txBox="1">
            <a:spLocks/>
          </p:cNvSpPr>
          <p:nvPr/>
        </p:nvSpPr>
        <p:spPr>
          <a:xfrm>
            <a:off x="6476890" y="4256497"/>
            <a:ext cx="5444538" cy="166491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1800" dirty="0">
                <a:latin typeface="Asap" panose="020F0504030102060203" pitchFamily="34" charset="0"/>
                <a:cs typeface="Arial" panose="020B0604020202020204" pitchFamily="34" charset="0"/>
              </a:rPr>
              <a:t>Strategic Tourism Planning</a:t>
            </a:r>
          </a:p>
          <a:p>
            <a:pPr>
              <a:lnSpc>
                <a:spcPct val="150000"/>
              </a:lnSpc>
            </a:pPr>
            <a:r>
              <a:rPr lang="en-US" sz="1800" dirty="0">
                <a:latin typeface="Asap" panose="020F0504030102060203" pitchFamily="34" charset="0"/>
                <a:cs typeface="Arial" panose="020B0604020202020204" pitchFamily="34" charset="0"/>
              </a:rPr>
              <a:t>Tourism Business Development</a:t>
            </a:r>
          </a:p>
          <a:p>
            <a:pPr>
              <a:lnSpc>
                <a:spcPct val="150000"/>
              </a:lnSpc>
            </a:pPr>
            <a:r>
              <a:rPr lang="en-US" sz="1800" dirty="0">
                <a:latin typeface="Asap" panose="020F0504030102060203" pitchFamily="34" charset="0"/>
                <a:cs typeface="Arial" panose="020B0604020202020204" pitchFamily="34" charset="0"/>
              </a:rPr>
              <a:t>Cooperative Partnership Marketing Opportunities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9C1F98F-CA0E-7373-09A6-2AC3C9362708}"/>
              </a:ext>
            </a:extLst>
          </p:cNvPr>
          <p:cNvSpPr txBox="1"/>
          <p:nvPr/>
        </p:nvSpPr>
        <p:spPr>
          <a:xfrm>
            <a:off x="6476890" y="3734990"/>
            <a:ext cx="53265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 dirty="0"/>
              <a:t>Contributing to the livelihood of communities we serve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50056F8-7F87-449A-464A-B42B56F0C1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000" y="1283808"/>
            <a:ext cx="5438882" cy="186430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864AABE-D9EA-AA2A-3AD9-22D766BF54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86239" y="1283808"/>
            <a:ext cx="5326583" cy="1864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533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5000"/>
    </mc:Choice>
    <mc:Fallback xmlns="">
      <p:transition advTm="5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5858"/>
        </a:solidFill>
        <a:effectLst/>
      </p:bgPr>
    </p:bg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2" name="Google Shape;122;p27"/>
          <p:cNvCxnSpPr/>
          <p:nvPr/>
        </p:nvCxnSpPr>
        <p:spPr>
          <a:xfrm>
            <a:off x="290000" y="6332833"/>
            <a:ext cx="11612000" cy="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23" name="Google Shape;123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9367" y="6466800"/>
            <a:ext cx="1789539" cy="195067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27"/>
          <p:cNvSpPr txBox="1"/>
          <p:nvPr/>
        </p:nvSpPr>
        <p:spPr>
          <a:xfrm>
            <a:off x="738963" y="2470288"/>
            <a:ext cx="10714074" cy="7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667" b="1" dirty="0">
                <a:solidFill>
                  <a:srgbClr val="FFFFFF"/>
                </a:solidFill>
                <a:latin typeface="BROTHER-1816-EXTRABOLD" pitchFamily="2" charset="0"/>
                <a:ea typeface="Montserrat Black"/>
                <a:cs typeface="Montserrat Black"/>
                <a:sym typeface="Montserrat Black"/>
              </a:rPr>
              <a:t>VTC RESOURCES FOR BUSINESSES </a:t>
            </a:r>
            <a:endParaRPr lang="en-US" sz="4667" b="1" dirty="0">
              <a:solidFill>
                <a:srgbClr val="FFFFFF"/>
              </a:solidFill>
              <a:latin typeface="BROTHER-1816-EXTRABOLD" pitchFamily="2" charset="0"/>
              <a:ea typeface="Montserrat Black"/>
              <a:cs typeface="Montserrat Black"/>
              <a:sym typeface="Montserrat Black"/>
            </a:endParaRPr>
          </a:p>
        </p:txBody>
      </p:sp>
      <p:pic>
        <p:nvPicPr>
          <p:cNvPr id="125" name="Google Shape;125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55390" y="3481482"/>
            <a:ext cx="881300" cy="8813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99;p35">
            <a:extLst>
              <a:ext uri="{FF2B5EF4-FFF2-40B4-BE49-F238E27FC236}">
                <a16:creationId xmlns:a16="http://schemas.microsoft.com/office/drawing/2014/main" id="{C138C6A6-124B-F34B-9AAC-15D408456AEE}"/>
              </a:ext>
            </a:extLst>
          </p:cNvPr>
          <p:cNvSpPr txBox="1"/>
          <p:nvPr/>
        </p:nvSpPr>
        <p:spPr>
          <a:xfrm>
            <a:off x="8159100" y="6300507"/>
            <a:ext cx="3823600" cy="52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 algn="r"/>
            <a:r>
              <a:rPr lang="en-US" sz="1200" dirty="0">
                <a:solidFill>
                  <a:srgbClr val="FFFFFF"/>
                </a:solidFill>
                <a:latin typeface="Nunito Black"/>
                <a:ea typeface="Nunito Black"/>
                <a:cs typeface="Nunito Black"/>
                <a:sym typeface="Nunito Black"/>
              </a:rPr>
              <a:t>POWER UP YOUR BUSINESS</a:t>
            </a:r>
          </a:p>
        </p:txBody>
      </p:sp>
    </p:spTree>
    <p:extLst>
      <p:ext uri="{BB962C8B-B14F-4D97-AF65-F5344CB8AC3E}">
        <p14:creationId xmlns:p14="http://schemas.microsoft.com/office/powerpoint/2010/main" val="39870729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9"/>
          <p:cNvSpPr/>
          <p:nvPr/>
        </p:nvSpPr>
        <p:spPr>
          <a:xfrm>
            <a:off x="1186800" y="1205867"/>
            <a:ext cx="4026000" cy="525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pic>
        <p:nvPicPr>
          <p:cNvPr id="142" name="Google Shape;142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84482" y="6315570"/>
            <a:ext cx="1789539" cy="195067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29"/>
          <p:cNvSpPr txBox="1"/>
          <p:nvPr/>
        </p:nvSpPr>
        <p:spPr>
          <a:xfrm>
            <a:off x="964500" y="286800"/>
            <a:ext cx="4457600" cy="7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" sz="3333" dirty="0">
                <a:latin typeface="Brother 1816" pitchFamily="2" charset="0"/>
                <a:ea typeface="Montserrat Black"/>
                <a:cs typeface="Montserrat Black"/>
                <a:sym typeface="Montserrat Black"/>
              </a:rPr>
              <a:t>PARTNERSIHP MKT</a:t>
            </a:r>
          </a:p>
          <a:p>
            <a:pPr algn="ctr"/>
            <a:r>
              <a:rPr lang="en" sz="3333" b="1" dirty="0">
                <a:solidFill>
                  <a:srgbClr val="DC5858"/>
                </a:solidFill>
                <a:latin typeface="BROTHER-1816-EXTRABOLD" pitchFamily="2" charset="0"/>
                <a:ea typeface="Montserrat Black"/>
                <a:cs typeface="Montserrat Black"/>
                <a:sym typeface="Montserrat Black"/>
              </a:rPr>
              <a:t>&amp; ADVERTISING</a:t>
            </a:r>
            <a:endParaRPr lang="en" sz="3333" b="1" dirty="0">
              <a:solidFill>
                <a:srgbClr val="FFFFFF"/>
              </a:solidFill>
              <a:latin typeface="BROTHER-1816-EXTRABOLD" pitchFamily="2" charset="0"/>
              <a:ea typeface="Montserrat Black"/>
              <a:cs typeface="Montserrat Black"/>
              <a:sym typeface="Montserrat Black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333" b="1" dirty="0">
              <a:solidFill>
                <a:srgbClr val="DC5858"/>
              </a:solidFill>
              <a:latin typeface="BROTHER-1816-BLACK" pitchFamily="2" charset="0"/>
              <a:ea typeface="Montserrat Black"/>
              <a:cs typeface="Montserrat Black"/>
              <a:sym typeface="Montserrat Black"/>
            </a:endParaRPr>
          </a:p>
        </p:txBody>
      </p:sp>
      <p:pic>
        <p:nvPicPr>
          <p:cNvPr id="145" name="Google Shape;145;p29"/>
          <p:cNvPicPr preferRelativeResize="0"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92" b="9192"/>
          <a:stretch/>
        </p:blipFill>
        <p:spPr>
          <a:xfrm>
            <a:off x="6591301" y="0"/>
            <a:ext cx="56007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88B46ADC-99EF-4EFE-3604-85438B0770ED}"/>
              </a:ext>
            </a:extLst>
          </p:cNvPr>
          <p:cNvSpPr txBox="1">
            <a:spLocks/>
          </p:cNvSpPr>
          <p:nvPr/>
        </p:nvSpPr>
        <p:spPr>
          <a:xfrm>
            <a:off x="376545" y="4495645"/>
            <a:ext cx="10882910" cy="477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2000" b="1" dirty="0">
                <a:solidFill>
                  <a:srgbClr val="DC5858"/>
                </a:solidFill>
                <a:latin typeface="Brother 1816" pitchFamily="50" charset="0"/>
                <a:cs typeface="Arial" panose="020B0604020202020204" pitchFamily="34" charset="0"/>
              </a:rPr>
              <a:t>OPPORTUNITIES</a:t>
            </a:r>
            <a:endParaRPr lang="en-US" sz="1800" dirty="0">
              <a:solidFill>
                <a:srgbClr val="DC5858"/>
              </a:solidFill>
              <a:latin typeface="Brother 1816" pitchFamily="50" charset="0"/>
              <a:cs typeface="Arial" panose="020B0604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5B1EB33-B9C8-6792-0655-13FA12163D5D}"/>
              </a:ext>
            </a:extLst>
          </p:cNvPr>
          <p:cNvSpPr txBox="1">
            <a:spLocks/>
          </p:cNvSpPr>
          <p:nvPr/>
        </p:nvSpPr>
        <p:spPr>
          <a:xfrm>
            <a:off x="389811" y="1731067"/>
            <a:ext cx="11446910" cy="5178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DC5858"/>
                </a:solidFill>
                <a:effectLst/>
                <a:uLnTx/>
                <a:uFillTx/>
                <a:latin typeface="Brother 1816" pitchFamily="50" charset="0"/>
                <a:cs typeface="Arial" panose="020B0604020202020204" pitchFamily="34" charset="0"/>
              </a:rPr>
              <a:t>PLACEMENT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srgbClr val="DC5858"/>
              </a:solidFill>
              <a:effectLst/>
              <a:uLnTx/>
              <a:uFillTx/>
              <a:latin typeface="Brother 1816" pitchFamily="50" charset="0"/>
              <a:cs typeface="Arial" panose="020B0604020202020204" pitchFamily="34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CFAB81E5-AB8E-D57B-6629-DC116A3E2961}"/>
              </a:ext>
            </a:extLst>
          </p:cNvPr>
          <p:cNvSpPr txBox="1">
            <a:spLocks/>
          </p:cNvSpPr>
          <p:nvPr/>
        </p:nvSpPr>
        <p:spPr>
          <a:xfrm>
            <a:off x="389810" y="2706975"/>
            <a:ext cx="8193760" cy="5178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DC5858"/>
                </a:solidFill>
                <a:effectLst/>
                <a:uLnTx/>
                <a:uFillTx/>
                <a:latin typeface="Brother 1816" pitchFamily="50" charset="0"/>
                <a:cs typeface="Arial" panose="020B0604020202020204" pitchFamily="34" charset="0"/>
              </a:rPr>
              <a:t>AUDIENCE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srgbClr val="DC5858"/>
              </a:solidFill>
              <a:effectLst/>
              <a:uLnTx/>
              <a:uFillTx/>
              <a:latin typeface="Brother 1816" pitchFamily="50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A4555B2-F396-EC73-5D5F-30A36D595DBD}"/>
              </a:ext>
            </a:extLst>
          </p:cNvPr>
          <p:cNvSpPr txBox="1"/>
          <p:nvPr/>
        </p:nvSpPr>
        <p:spPr>
          <a:xfrm>
            <a:off x="376545" y="4799822"/>
            <a:ext cx="6097772" cy="11551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dirty="0">
                <a:latin typeface="Trebuchet MS" panose="020B0603020202020204" pitchFamily="34" charset="0"/>
                <a:cs typeface="Arial" panose="020B0604020202020204" pitchFamily="34" charset="0"/>
              </a:rPr>
              <a:t>Brochure distribution		Pop up table banners</a:t>
            </a:r>
          </a:p>
          <a:p>
            <a:pPr>
              <a:lnSpc>
                <a:spcPct val="150000"/>
              </a:lnSpc>
            </a:pPr>
            <a:r>
              <a:rPr lang="en-US" sz="1600" dirty="0">
                <a:latin typeface="Trebuchet MS" panose="020B0603020202020204" pitchFamily="34" charset="0"/>
                <a:cs typeface="Arial" panose="020B0604020202020204" pitchFamily="34" charset="0"/>
              </a:rPr>
              <a:t>Small and large advertising panels	Entrance rugs	</a:t>
            </a:r>
          </a:p>
          <a:p>
            <a:pPr>
              <a:lnSpc>
                <a:spcPct val="150000"/>
              </a:lnSpc>
            </a:pPr>
            <a:r>
              <a:rPr lang="en-US" sz="1600" dirty="0">
                <a:latin typeface="Trebuchet MS" panose="020B0603020202020204" pitchFamily="34" charset="0"/>
                <a:cs typeface="Arial" panose="020B0604020202020204" pitchFamily="34" charset="0"/>
              </a:rPr>
              <a:t>Backlit advertising panels		Special event kits	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21EB1A9-00A4-D551-631B-F3BFA2CE8C3C}"/>
              </a:ext>
            </a:extLst>
          </p:cNvPr>
          <p:cNvSpPr txBox="1"/>
          <p:nvPr/>
        </p:nvSpPr>
        <p:spPr>
          <a:xfrm>
            <a:off x="376545" y="2214541"/>
            <a:ext cx="609777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6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rebuchet MS" panose="020B0603020202020204" pitchFamily="34" charset="0"/>
                <a:ea typeface="+mj-ea"/>
                <a:cs typeface="Arial" panose="020B0604020202020204" pitchFamily="34" charset="0"/>
              </a:rPr>
              <a:t>29 REST AREAS, 12 WELCOME CENTERS</a:t>
            </a:r>
            <a:endParaRPr lang="en-US" sz="16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21BA0C9-A215-107D-5E42-4913122A1E9B}"/>
              </a:ext>
            </a:extLst>
          </p:cNvPr>
          <p:cNvSpPr txBox="1"/>
          <p:nvPr/>
        </p:nvSpPr>
        <p:spPr>
          <a:xfrm>
            <a:off x="376545" y="3149782"/>
            <a:ext cx="6097772" cy="11551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en-US" sz="16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rebuchet MS" panose="020B0603020202020204" pitchFamily="34" charset="0"/>
                <a:ea typeface="+mj-ea"/>
                <a:cs typeface="Arial" panose="020B0604020202020204" pitchFamily="34" charset="0"/>
              </a:rPr>
              <a:t>33M VISITORS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600" dirty="0">
                <a:latin typeface="Trebuchet MS" panose="020B0603020202020204" pitchFamily="34" charset="0"/>
                <a:cs typeface="Arial" panose="020B0604020202020204" pitchFamily="34" charset="0"/>
              </a:rPr>
              <a:t>3 million visited welcome centers in 2022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600" dirty="0">
                <a:latin typeface="Trebuchet MS" panose="020B0603020202020204" pitchFamily="34" charset="0"/>
                <a:cs typeface="Arial" panose="020B0604020202020204" pitchFamily="34" charset="0"/>
              </a:rPr>
              <a:t>31 million visited safety rest areas in 2022</a:t>
            </a:r>
          </a:p>
        </p:txBody>
      </p:sp>
    </p:spTree>
    <p:extLst>
      <p:ext uri="{BB962C8B-B14F-4D97-AF65-F5344CB8AC3E}">
        <p14:creationId xmlns:p14="http://schemas.microsoft.com/office/powerpoint/2010/main" val="30494281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1" t="6283" r="1851" b="2115"/>
          <a:stretch/>
        </p:blipFill>
        <p:spPr>
          <a:xfrm>
            <a:off x="481680" y="749299"/>
            <a:ext cx="11710320" cy="6108701"/>
          </a:xfrm>
          <a:prstGeom prst="rect">
            <a:avLst/>
          </a:prstGeom>
        </p:spPr>
      </p:pic>
      <p:pic>
        <p:nvPicPr>
          <p:cNvPr id="6" name="Picture 5" descr="Broken Mr. Feels">
            <a:extLst>
              <a:ext uri="{FF2B5EF4-FFF2-40B4-BE49-F238E27FC236}">
                <a16:creationId xmlns:a16="http://schemas.microsoft.com/office/drawing/2014/main" id="{40E0D972-BA4C-4F77-AB40-20A58410010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5798" y="1940463"/>
            <a:ext cx="721730" cy="721730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FE63BCF4-E0CF-3B44-FE4A-6B30629EA172}"/>
              </a:ext>
            </a:extLst>
          </p:cNvPr>
          <p:cNvSpPr txBox="1">
            <a:spLocks/>
          </p:cNvSpPr>
          <p:nvPr/>
        </p:nvSpPr>
        <p:spPr>
          <a:xfrm>
            <a:off x="345487" y="492231"/>
            <a:ext cx="6497225" cy="9047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" sz="3200" dirty="0">
                <a:latin typeface="Brother 1816" pitchFamily="2" charset="0"/>
                <a:ea typeface="Montserrat Black"/>
                <a:cs typeface="Montserrat Black"/>
                <a:sym typeface="Montserrat Black"/>
              </a:rPr>
              <a:t>VIRGINIA’S </a:t>
            </a:r>
            <a:r>
              <a:rPr kumimoji="0" lang="en" sz="3200" b="1" i="0" u="none" strike="noStrike" kern="1200" cap="none" spc="0" normalizeH="0" baseline="0" noProof="0" dirty="0">
                <a:ln>
                  <a:noFill/>
                </a:ln>
                <a:solidFill>
                  <a:srgbClr val="DC5858"/>
                </a:solidFill>
                <a:effectLst/>
                <a:uLnTx/>
                <a:uFillTx/>
                <a:latin typeface="BROTHER-1816-EXTRABOLD" pitchFamily="2" charset="0"/>
                <a:cs typeface="Arial" panose="020B0604020202020204" pitchFamily="34" charset="0"/>
                <a:sym typeface="Montserrat Black"/>
              </a:rPr>
              <a:t>WELCOME CENTERS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ED1C24"/>
              </a:solidFill>
              <a:effectLst/>
              <a:uLnTx/>
              <a:uFillTx/>
              <a:latin typeface="Trebuchet MS" panose="020B0603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2584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7000"/>
    </mc:Choice>
    <mc:Fallback xmlns="">
      <p:transition advClick="0" advTm="7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30"/>
          <p:cNvSpPr/>
          <p:nvPr/>
        </p:nvSpPr>
        <p:spPr>
          <a:xfrm>
            <a:off x="1186800" y="1205867"/>
            <a:ext cx="4026000" cy="525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pic>
        <p:nvPicPr>
          <p:cNvPr id="154" name="Google Shape;154;p30"/>
          <p:cNvPicPr preferRelativeResize="0"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08" b="9208"/>
          <a:stretch/>
        </p:blipFill>
        <p:spPr>
          <a:xfrm>
            <a:off x="1" y="0"/>
            <a:ext cx="56007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143;p29">
            <a:extLst>
              <a:ext uri="{FF2B5EF4-FFF2-40B4-BE49-F238E27FC236}">
                <a16:creationId xmlns:a16="http://schemas.microsoft.com/office/drawing/2014/main" id="{7EC5D094-1E38-CB49-905F-757B4DEFAC96}"/>
              </a:ext>
            </a:extLst>
          </p:cNvPr>
          <p:cNvSpPr txBox="1"/>
          <p:nvPr/>
        </p:nvSpPr>
        <p:spPr>
          <a:xfrm>
            <a:off x="6547600" y="508433"/>
            <a:ext cx="4457600" cy="7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333" dirty="0">
                <a:latin typeface="Brother 1816" pitchFamily="2" charset="0"/>
                <a:ea typeface="Montserrat Black"/>
                <a:cs typeface="Montserrat Black"/>
                <a:sym typeface="Montserrat Black"/>
              </a:rPr>
              <a:t>GRANTS</a:t>
            </a:r>
            <a:endParaRPr lang="en" sz="3333" dirty="0">
              <a:solidFill>
                <a:srgbClr val="FFFFFF"/>
              </a:solidFill>
              <a:latin typeface="Brother 1816" pitchFamily="2" charset="0"/>
              <a:ea typeface="Montserrat Black"/>
              <a:cs typeface="Montserrat Black"/>
              <a:sym typeface="Montserrat Black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333" b="1" dirty="0">
                <a:solidFill>
                  <a:srgbClr val="DC5858"/>
                </a:solidFill>
                <a:latin typeface="BROTHER-1816-EXTRABOLD" pitchFamily="2" charset="0"/>
                <a:ea typeface="Montserrat Black"/>
                <a:cs typeface="Montserrat Black"/>
                <a:sym typeface="Montserrat Black"/>
              </a:rPr>
              <a:t>CALENDAR</a:t>
            </a:r>
            <a:endParaRPr sz="3333" b="1" dirty="0">
              <a:solidFill>
                <a:srgbClr val="DC5858"/>
              </a:solidFill>
              <a:latin typeface="BROTHER-1816-EXTRABOLD" pitchFamily="2" charset="0"/>
              <a:ea typeface="Montserrat Black"/>
              <a:cs typeface="Montserrat Black"/>
              <a:sym typeface="Montserrat Black"/>
            </a:endParaRPr>
          </a:p>
        </p:txBody>
      </p:sp>
      <p:pic>
        <p:nvPicPr>
          <p:cNvPr id="2" name="Google Shape;142;p29">
            <a:extLst>
              <a:ext uri="{FF2B5EF4-FFF2-40B4-BE49-F238E27FC236}">
                <a16:creationId xmlns:a16="http://schemas.microsoft.com/office/drawing/2014/main" id="{FB59DD1A-78B0-5404-FC6E-6AB2BB4BFF15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880436" y="6154500"/>
            <a:ext cx="1789539" cy="19506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Google Shape;144;p29">
            <a:extLst>
              <a:ext uri="{FF2B5EF4-FFF2-40B4-BE49-F238E27FC236}">
                <a16:creationId xmlns:a16="http://schemas.microsoft.com/office/drawing/2014/main" id="{E00B46B0-D088-E967-AFB1-D56392B772C3}"/>
              </a:ext>
            </a:extLst>
          </p:cNvPr>
          <p:cNvSpPr txBox="1"/>
          <p:nvPr/>
        </p:nvSpPr>
        <p:spPr>
          <a:xfrm>
            <a:off x="6591301" y="2542137"/>
            <a:ext cx="4698800" cy="10018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80990" indent="-380990">
              <a:buFont typeface="Arial" panose="020B0604020202020204" pitchFamily="34" charset="0"/>
              <a:buChar char="•"/>
            </a:pPr>
            <a:r>
              <a:rPr lang="en-US" sz="1600" dirty="0">
                <a:latin typeface="Asap" panose="020F0504030102060203" pitchFamily="34" charset="0"/>
                <a:cs typeface="Arial" panose="020B0604020202020204" pitchFamily="34" charset="0"/>
              </a:rPr>
              <a:t>Marketing Leverage - Early 2024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r>
              <a:rPr lang="en-US" sz="1600" dirty="0">
                <a:latin typeface="Asap" panose="020F0504030102060203" pitchFamily="34" charset="0"/>
                <a:cs typeface="Arial" panose="020B0604020202020204" pitchFamily="34" charset="0"/>
              </a:rPr>
              <a:t>Special Events and Festivals - Early 2024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r>
              <a:rPr lang="en-US" sz="1600" dirty="0">
                <a:latin typeface="Asap" panose="020F0504030102060203" pitchFamily="34" charset="0"/>
                <a:cs typeface="Arial" panose="020B0604020202020204" pitchFamily="34" charset="0"/>
              </a:rPr>
              <a:t>DMO Marketing Grant - Early 2024</a:t>
            </a:r>
          </a:p>
        </p:txBody>
      </p:sp>
      <p:sp>
        <p:nvSpPr>
          <p:cNvPr id="4" name="Google Shape;144;p29">
            <a:extLst>
              <a:ext uri="{FF2B5EF4-FFF2-40B4-BE49-F238E27FC236}">
                <a16:creationId xmlns:a16="http://schemas.microsoft.com/office/drawing/2014/main" id="{E933472D-9E2A-B314-8F01-22823FB766FA}"/>
              </a:ext>
            </a:extLst>
          </p:cNvPr>
          <p:cNvSpPr txBox="1"/>
          <p:nvPr/>
        </p:nvSpPr>
        <p:spPr>
          <a:xfrm>
            <a:off x="6591301" y="4423021"/>
            <a:ext cx="4698800" cy="7665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sap" panose="020F0504030102060203" pitchFamily="34" charset="0"/>
                <a:cs typeface="Arial" panose="020B0604020202020204" pitchFamily="34" charset="0"/>
              </a:rPr>
              <a:t>VA 250 - Spring and Fall 2024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sap" panose="020F0504030102060203" pitchFamily="34" charset="0"/>
                <a:cs typeface="Arial" panose="020B0604020202020204" pitchFamily="34" charset="0"/>
              </a:rPr>
              <a:t>Microbusiness MLP – Fall 2024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EADB31F-E083-7F02-0A6C-FECB7E6725C6}"/>
              </a:ext>
            </a:extLst>
          </p:cNvPr>
          <p:cNvSpPr txBox="1">
            <a:spLocks/>
          </p:cNvSpPr>
          <p:nvPr/>
        </p:nvSpPr>
        <p:spPr>
          <a:xfrm>
            <a:off x="6591301" y="3842930"/>
            <a:ext cx="1856293" cy="51785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DC5858"/>
                </a:solidFill>
                <a:effectLst/>
                <a:uLnTx/>
                <a:uFillTx/>
                <a:latin typeface="Brother 1816" pitchFamily="50" charset="0"/>
                <a:cs typeface="Arial" panose="020B0604020202020204" pitchFamily="34" charset="0"/>
              </a:rPr>
              <a:t>LATE 2024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7B0A329-87D0-D62A-F4FC-2AA443AF4526}"/>
              </a:ext>
            </a:extLst>
          </p:cNvPr>
          <p:cNvSpPr txBox="1">
            <a:spLocks/>
          </p:cNvSpPr>
          <p:nvPr/>
        </p:nvSpPr>
        <p:spPr>
          <a:xfrm>
            <a:off x="6591301" y="2103628"/>
            <a:ext cx="1941353" cy="51785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>
                <a:solidFill>
                  <a:srgbClr val="DC5858"/>
                </a:solidFill>
                <a:latin typeface="Brother 1816" pitchFamily="50" charset="0"/>
                <a:cs typeface="Arial" panose="020B0604020202020204" pitchFamily="34" charset="0"/>
              </a:rPr>
              <a:t>EARLY 2024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DC5858"/>
              </a:solidFill>
              <a:effectLst/>
              <a:uLnTx/>
              <a:uFillTx/>
              <a:latin typeface="Brother 1816" pitchFamily="50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1FA3534-4FDE-1656-B209-062FF17183E6}"/>
              </a:ext>
            </a:extLst>
          </p:cNvPr>
          <p:cNvSpPr txBox="1"/>
          <p:nvPr/>
        </p:nvSpPr>
        <p:spPr>
          <a:xfrm>
            <a:off x="5600701" y="5503888"/>
            <a:ext cx="659129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</a:rPr>
              <a:t>https://vatc.org/</a:t>
            </a:r>
            <a:r>
              <a:rPr lang="en-US" sz="1600" b="1" dirty="0">
                <a:solidFill>
                  <a:srgbClr val="DC5858"/>
                </a:solidFill>
                <a:latin typeface="Trebuchet MS" panose="020B0603020202020204" pitchFamily="34" charset="0"/>
              </a:rPr>
              <a:t>grants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</a:rPr>
              <a:t>/   https://vatc.org/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C5858"/>
                </a:solidFill>
                <a:effectLst/>
                <a:uLnTx/>
                <a:uFillTx/>
                <a:latin typeface="Trebuchet MS" panose="020B0603020202020204" pitchFamily="34" charset="0"/>
              </a:rPr>
              <a:t>mmlp</a:t>
            </a:r>
            <a:r>
              <a:rPr lang="en-US" sz="1600" b="1" dirty="0">
                <a:solidFill>
                  <a:prstClr val="black"/>
                </a:solidFill>
                <a:latin typeface="Trebuchet MS" panose="020B0603020202020204" pitchFamily="34" charset="0"/>
              </a:rPr>
              <a:t>/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36900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9"/>
          <p:cNvSpPr/>
          <p:nvPr/>
        </p:nvSpPr>
        <p:spPr>
          <a:xfrm>
            <a:off x="1186800" y="1205867"/>
            <a:ext cx="4026000" cy="525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pic>
        <p:nvPicPr>
          <p:cNvPr id="142" name="Google Shape;142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05029" y="6252282"/>
            <a:ext cx="1789539" cy="195067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29"/>
          <p:cNvSpPr txBox="1"/>
          <p:nvPr/>
        </p:nvSpPr>
        <p:spPr>
          <a:xfrm>
            <a:off x="964500" y="381549"/>
            <a:ext cx="4457600" cy="7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" sz="3333" dirty="0">
                <a:latin typeface="Brother 1816" pitchFamily="2" charset="0"/>
                <a:ea typeface="Montserrat Black"/>
                <a:cs typeface="Montserrat Black"/>
                <a:sym typeface="Montserrat Black"/>
              </a:rPr>
              <a:t>VA1 GOVERNOR’S</a:t>
            </a:r>
          </a:p>
          <a:p>
            <a:pPr algn="ctr"/>
            <a:r>
              <a:rPr lang="en" sz="3333" b="1" dirty="0">
                <a:solidFill>
                  <a:srgbClr val="DC5858"/>
                </a:solidFill>
                <a:latin typeface="BROTHER-1816-EXTRABOLD" pitchFamily="2" charset="0"/>
                <a:ea typeface="Montserrat Black"/>
                <a:cs typeface="Montserrat Black"/>
                <a:sym typeface="Montserrat Black"/>
              </a:rPr>
              <a:t>TOURISM SUMMIT</a:t>
            </a:r>
            <a:endParaRPr lang="en" sz="3333" b="1" dirty="0">
              <a:solidFill>
                <a:srgbClr val="FFFFFF"/>
              </a:solidFill>
              <a:latin typeface="BROTHER-1816-EXTRABOLD" pitchFamily="2" charset="0"/>
              <a:ea typeface="Montserrat Black"/>
              <a:cs typeface="Montserrat Black"/>
              <a:sym typeface="Montserrat Black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333" b="1" dirty="0">
              <a:solidFill>
                <a:srgbClr val="DC5858"/>
              </a:solidFill>
              <a:latin typeface="BROTHER-1816-BLACK" pitchFamily="2" charset="0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144" name="Google Shape;144;p29"/>
          <p:cNvSpPr txBox="1"/>
          <p:nvPr/>
        </p:nvSpPr>
        <p:spPr>
          <a:xfrm>
            <a:off x="836910" y="3334086"/>
            <a:ext cx="4972109" cy="1971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1600" dirty="0">
                <a:latin typeface="Asap" panose="020F0504030102060203" pitchFamily="34" charset="0"/>
                <a:cs typeface="Arial" panose="020B0604020202020204" pitchFamily="34" charset="0"/>
              </a:rPr>
              <a:t>Get in the Game! VA1 is a valuable opportunity to network with your peers and celebrate tourism in the Commonwealth. </a:t>
            </a:r>
          </a:p>
          <a:p>
            <a:endParaRPr lang="en-US" sz="1600" dirty="0">
              <a:latin typeface="Asap" panose="020F0504030102060203" pitchFamily="34" charset="0"/>
              <a:cs typeface="Arial" panose="020B0604020202020204" pitchFamily="34" charset="0"/>
            </a:endParaRPr>
          </a:p>
          <a:p>
            <a:r>
              <a:rPr lang="en-US" sz="1600" dirty="0">
                <a:latin typeface="Asap" panose="020F0504030102060203" pitchFamily="34" charset="0"/>
                <a:cs typeface="Arial" panose="020B0604020202020204" pitchFamily="34" charset="0"/>
              </a:rPr>
              <a:t>VA1 will be held at the Greater Richmond Convention Center in Richmond, VA. Lodging will be available at the Richmond Marriott for $175/night.</a:t>
            </a:r>
          </a:p>
          <a:p>
            <a:endParaRPr lang="en-US" sz="1600" dirty="0">
              <a:latin typeface="Asap" panose="020F0504030102060203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800" b="1" dirty="0">
                <a:solidFill>
                  <a:srgbClr val="DC5858"/>
                </a:solidFill>
                <a:latin typeface="Brother 1816" pitchFamily="50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DC5858"/>
                </a:solidFill>
                <a:effectLst/>
                <a:uLnTx/>
                <a:uFillTx/>
                <a:latin typeface="Brother 1816" pitchFamily="50" charset="0"/>
                <a:ea typeface="+mn-ea"/>
                <a:cs typeface="Arial" panose="020B0604020202020204" pitchFamily="34" charset="0"/>
              </a:rPr>
              <a:t>TOPICS INCLUDE:</a:t>
            </a:r>
          </a:p>
          <a:p>
            <a:endParaRPr lang="en-US" sz="1600" dirty="0">
              <a:latin typeface="Asap" panose="020F0504030102060203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sap" panose="020F0504030102060203" pitchFamily="34" charset="0"/>
                <a:cs typeface="Arial" panose="020B0604020202020204" pitchFamily="34" charset="0"/>
              </a:rPr>
              <a:t>Driving Value Based Outcomes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sap" panose="020F0504030102060203" pitchFamily="34" charset="0"/>
                <a:cs typeface="Arial" panose="020B0604020202020204" pitchFamily="34" charset="0"/>
              </a:rPr>
              <a:t>Digital Marketing 201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sap" panose="020F0504030102060203" pitchFamily="34" charset="0"/>
                <a:cs typeface="Arial" panose="020B0604020202020204" pitchFamily="34" charset="0"/>
              </a:rPr>
              <a:t>Sports and Recreation Tourism Panel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sap" panose="020F0504030102060203" pitchFamily="34" charset="0"/>
                <a:cs typeface="Arial" panose="020B0604020202020204" pitchFamily="34" charset="0"/>
              </a:rPr>
              <a:t>Building Data Driven Video Strategies</a:t>
            </a:r>
          </a:p>
          <a:p>
            <a:endParaRPr lang="en-US" sz="1600" dirty="0">
              <a:latin typeface="Asap" panose="020F0504030102060203" pitchFamily="34" charset="0"/>
              <a:cs typeface="Arial" panose="020B0604020202020204" pitchFamily="34" charset="0"/>
            </a:endParaRPr>
          </a:p>
        </p:txBody>
      </p:sp>
      <p:pic>
        <p:nvPicPr>
          <p:cNvPr id="145" name="Google Shape;145;p29"/>
          <p:cNvPicPr preferRelativeResize="0"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61" b="4861"/>
          <a:stretch/>
        </p:blipFill>
        <p:spPr>
          <a:xfrm>
            <a:off x="6591301" y="0"/>
            <a:ext cx="56007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7AD94D7-1455-0F0A-BC79-299D97BBD4DE}"/>
              </a:ext>
            </a:extLst>
          </p:cNvPr>
          <p:cNvSpPr txBox="1"/>
          <p:nvPr/>
        </p:nvSpPr>
        <p:spPr>
          <a:xfrm>
            <a:off x="2010305" y="1792688"/>
            <a:ext cx="237898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DC5858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Arial" panose="020B0604020202020204" pitchFamily="34" charset="0"/>
              </a:rPr>
              <a:t>NOVEBMER 12-14</a:t>
            </a:r>
            <a:endParaRPr lang="en-US" dirty="0">
              <a:solidFill>
                <a:srgbClr val="DC585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93772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30"/>
          <p:cNvSpPr/>
          <p:nvPr/>
        </p:nvSpPr>
        <p:spPr>
          <a:xfrm>
            <a:off x="1186800" y="1205867"/>
            <a:ext cx="4026000" cy="525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pic>
        <p:nvPicPr>
          <p:cNvPr id="154" name="Google Shape;154;p30"/>
          <p:cNvPicPr preferRelativeResize="0"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08" b="9208"/>
          <a:stretch/>
        </p:blipFill>
        <p:spPr>
          <a:xfrm>
            <a:off x="1" y="0"/>
            <a:ext cx="56007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143;p29">
            <a:extLst>
              <a:ext uri="{FF2B5EF4-FFF2-40B4-BE49-F238E27FC236}">
                <a16:creationId xmlns:a16="http://schemas.microsoft.com/office/drawing/2014/main" id="{7EC5D094-1E38-CB49-905F-757B4DEFAC96}"/>
              </a:ext>
            </a:extLst>
          </p:cNvPr>
          <p:cNvSpPr txBox="1"/>
          <p:nvPr/>
        </p:nvSpPr>
        <p:spPr>
          <a:xfrm>
            <a:off x="6546405" y="444704"/>
            <a:ext cx="4457600" cy="7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333" dirty="0">
                <a:latin typeface="Brother 1816" pitchFamily="2" charset="0"/>
                <a:ea typeface="Montserrat Black"/>
                <a:cs typeface="Montserrat Black"/>
                <a:sym typeface="Montserrat Black"/>
              </a:rPr>
              <a:t>LOVEWORK</a:t>
            </a:r>
            <a:endParaRPr lang="en" sz="3333" dirty="0">
              <a:solidFill>
                <a:srgbClr val="FFFFFF"/>
              </a:solidFill>
              <a:latin typeface="Brother 1816" pitchFamily="2" charset="0"/>
              <a:ea typeface="Montserrat Black"/>
              <a:cs typeface="Montserrat Black"/>
              <a:sym typeface="Montserrat Black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333" b="1" dirty="0">
                <a:solidFill>
                  <a:srgbClr val="DC5858"/>
                </a:solidFill>
                <a:latin typeface="BROTHER-1816-EXTRABOLD" pitchFamily="2" charset="0"/>
                <a:ea typeface="Montserrat Black"/>
                <a:cs typeface="Montserrat Black"/>
                <a:sym typeface="Montserrat Black"/>
              </a:rPr>
              <a:t>REIMBURSEMENT</a:t>
            </a:r>
            <a:endParaRPr sz="3333" b="1" dirty="0">
              <a:solidFill>
                <a:srgbClr val="DC5858"/>
              </a:solidFill>
              <a:latin typeface="BROTHER-1816-EXTRABOLD" pitchFamily="2" charset="0"/>
              <a:ea typeface="Montserrat Black"/>
              <a:cs typeface="Montserrat Black"/>
              <a:sym typeface="Montserrat Black"/>
            </a:endParaRPr>
          </a:p>
        </p:txBody>
      </p:sp>
      <p:pic>
        <p:nvPicPr>
          <p:cNvPr id="2" name="Google Shape;142;p29">
            <a:extLst>
              <a:ext uri="{FF2B5EF4-FFF2-40B4-BE49-F238E27FC236}">
                <a16:creationId xmlns:a16="http://schemas.microsoft.com/office/drawing/2014/main" id="{FB59DD1A-78B0-5404-FC6E-6AB2BB4BFF15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880436" y="6486494"/>
            <a:ext cx="1789539" cy="19506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Google Shape;144;p29">
            <a:extLst>
              <a:ext uri="{FF2B5EF4-FFF2-40B4-BE49-F238E27FC236}">
                <a16:creationId xmlns:a16="http://schemas.microsoft.com/office/drawing/2014/main" id="{E00B46B0-D088-E967-AFB1-D56392B772C3}"/>
              </a:ext>
            </a:extLst>
          </p:cNvPr>
          <p:cNvSpPr txBox="1"/>
          <p:nvPr/>
        </p:nvSpPr>
        <p:spPr>
          <a:xfrm>
            <a:off x="6591302" y="2927753"/>
            <a:ext cx="4698800" cy="10018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80990" indent="-380990">
              <a:buFont typeface="Arial" panose="020B0604020202020204" pitchFamily="34" charset="0"/>
              <a:buChar char="•"/>
            </a:pPr>
            <a:r>
              <a:rPr lang="en-US" altLang="en-US" sz="1600" dirty="0">
                <a:solidFill>
                  <a:srgbClr val="000000"/>
                </a:solidFill>
                <a:latin typeface="Trebuchet MS" panose="020B0603020202020204" pitchFamily="34" charset="0"/>
                <a:cs typeface="Arial" panose="020B0604020202020204" pitchFamily="34" charset="0"/>
              </a:rPr>
              <a:t>Leverage the brand strength of Virginia is for Lovers to draw visitors to your business and promote your own messages and unique destination</a:t>
            </a:r>
            <a:endParaRPr lang="en-US" sz="1600" dirty="0">
              <a:latin typeface="Asap" panose="020F0504030102060203" pitchFamily="34" charset="0"/>
              <a:cs typeface="Arial" panose="020B0604020202020204" pitchFamily="34" charset="0"/>
            </a:endParaRPr>
          </a:p>
        </p:txBody>
      </p:sp>
      <p:sp>
        <p:nvSpPr>
          <p:cNvPr id="4" name="Google Shape;144;p29">
            <a:extLst>
              <a:ext uri="{FF2B5EF4-FFF2-40B4-BE49-F238E27FC236}">
                <a16:creationId xmlns:a16="http://schemas.microsoft.com/office/drawing/2014/main" id="{E933472D-9E2A-B314-8F01-22823FB766FA}"/>
              </a:ext>
            </a:extLst>
          </p:cNvPr>
          <p:cNvSpPr txBox="1"/>
          <p:nvPr/>
        </p:nvSpPr>
        <p:spPr>
          <a:xfrm>
            <a:off x="6591302" y="4509538"/>
            <a:ext cx="4698800" cy="10891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sap" panose="020F0504030102060203" pitchFamily="34" charset="0"/>
                <a:cs typeface="Arial" panose="020B0604020202020204" pitchFamily="34" charset="0"/>
              </a:rPr>
              <a:t>Review requirements and </a:t>
            </a:r>
            <a:r>
              <a:rPr lang="en-US" sz="1600" dirty="0" err="1">
                <a:latin typeface="Asap" panose="020F0504030102060203" pitchFamily="34" charset="0"/>
                <a:cs typeface="Arial" panose="020B0604020202020204" pitchFamily="34" charset="0"/>
              </a:rPr>
              <a:t>guidelies</a:t>
            </a:r>
            <a:endParaRPr lang="en-US" sz="1600" dirty="0">
              <a:latin typeface="Asap" panose="020F0504030102060203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sap" panose="020F0504030102060203" pitchFamily="34" charset="0"/>
                <a:cs typeface="Arial" panose="020B0604020202020204" pitchFamily="34" charset="0"/>
              </a:rPr>
              <a:t>Complete an application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sap" panose="020F0504030102060203" pitchFamily="34" charset="0"/>
                <a:cs typeface="Arial" panose="020B0604020202020204" pitchFamily="34" charset="0"/>
              </a:rPr>
              <a:t>Receive approval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sap" panose="020F0504030102060203" pitchFamily="34" charset="0"/>
                <a:cs typeface="Arial" panose="020B0604020202020204" pitchFamily="34" charset="0"/>
              </a:rPr>
              <a:t>Begin building your </a:t>
            </a:r>
            <a:r>
              <a:rPr lang="en-US" sz="1600" dirty="0" err="1">
                <a:latin typeface="Asap" panose="020F0504030102060203" pitchFamily="34" charset="0"/>
                <a:cs typeface="Arial" panose="020B0604020202020204" pitchFamily="34" charset="0"/>
              </a:rPr>
              <a:t>LOVEwork</a:t>
            </a:r>
            <a:r>
              <a:rPr lang="en-US" sz="1600" dirty="0">
                <a:latin typeface="Asap" panose="020F0504030102060203" pitchFamily="34" charset="0"/>
                <a:cs typeface="Arial" panose="020B0604020202020204" pitchFamily="34" charset="0"/>
              </a:rPr>
              <a:t>!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EADB31F-E083-7F02-0A6C-FECB7E6725C6}"/>
              </a:ext>
            </a:extLst>
          </p:cNvPr>
          <p:cNvSpPr txBox="1">
            <a:spLocks/>
          </p:cNvSpPr>
          <p:nvPr/>
        </p:nvSpPr>
        <p:spPr>
          <a:xfrm>
            <a:off x="6591301" y="1829983"/>
            <a:ext cx="4216399" cy="51785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DC5858"/>
                </a:solidFill>
                <a:effectLst/>
                <a:uLnTx/>
                <a:uFillTx/>
                <a:latin typeface="Brother 1816" pitchFamily="50" charset="0"/>
                <a:cs typeface="Arial" panose="020B0604020202020204" pitchFamily="34" charset="0"/>
              </a:rPr>
              <a:t>REIMBURSEMENT: $1500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7B0A329-87D0-D62A-F4FC-2AA443AF4526}"/>
              </a:ext>
            </a:extLst>
          </p:cNvPr>
          <p:cNvSpPr txBox="1">
            <a:spLocks/>
          </p:cNvSpPr>
          <p:nvPr/>
        </p:nvSpPr>
        <p:spPr>
          <a:xfrm>
            <a:off x="6591301" y="2408727"/>
            <a:ext cx="1941353" cy="51785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>
                <a:solidFill>
                  <a:srgbClr val="DC5858"/>
                </a:solidFill>
                <a:latin typeface="Brother 1816" pitchFamily="50" charset="0"/>
                <a:cs typeface="Arial" panose="020B0604020202020204" pitchFamily="34" charset="0"/>
              </a:rPr>
              <a:t>BENEFIT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DC5858"/>
              </a:solidFill>
              <a:effectLst/>
              <a:uLnTx/>
              <a:uFillTx/>
              <a:latin typeface="Brother 1816" pitchFamily="50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1FA3534-4FDE-1656-B209-062FF17183E6}"/>
              </a:ext>
            </a:extLst>
          </p:cNvPr>
          <p:cNvSpPr txBox="1"/>
          <p:nvPr/>
        </p:nvSpPr>
        <p:spPr>
          <a:xfrm>
            <a:off x="5600701" y="5835882"/>
            <a:ext cx="659129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https://vatc.org/advertising/</a:t>
            </a: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DC585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loveworkreimbursement</a:t>
            </a: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/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618532D-410D-4B1E-7689-90397B9822AA}"/>
              </a:ext>
            </a:extLst>
          </p:cNvPr>
          <p:cNvSpPr txBox="1">
            <a:spLocks/>
          </p:cNvSpPr>
          <p:nvPr/>
        </p:nvSpPr>
        <p:spPr>
          <a:xfrm>
            <a:off x="6591301" y="4042337"/>
            <a:ext cx="4216399" cy="51785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DC5858"/>
                </a:solidFill>
                <a:effectLst/>
                <a:uLnTx/>
                <a:uFillTx/>
                <a:latin typeface="Brother 1816" pitchFamily="50" charset="0"/>
                <a:cs typeface="Arial" panose="020B0604020202020204" pitchFamily="34" charset="0"/>
              </a:rPr>
              <a:t>PROCESS</a:t>
            </a:r>
          </a:p>
        </p:txBody>
      </p:sp>
      <p:pic>
        <p:nvPicPr>
          <p:cNvPr id="10" name="Picture 2" descr="Culpeper Lovework">
            <a:extLst>
              <a:ext uri="{FF2B5EF4-FFF2-40B4-BE49-F238E27FC236}">
                <a16:creationId xmlns:a16="http://schemas.microsoft.com/office/drawing/2014/main" id="{90A8AC09-E8DD-5A7A-A5CC-41ED4116DD6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20" r="51277"/>
          <a:stretch/>
        </p:blipFill>
        <p:spPr bwMode="auto">
          <a:xfrm>
            <a:off x="1" y="0"/>
            <a:ext cx="5600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42055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ulpeper Lovework">
            <a:extLst>
              <a:ext uri="{FF2B5EF4-FFF2-40B4-BE49-F238E27FC236}">
                <a16:creationId xmlns:a16="http://schemas.microsoft.com/office/drawing/2014/main" id="{CCB2E53D-253C-BF4A-608A-65BBE74EF7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19" r="25316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185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8C28DDE-F396-9DB7-60FA-4D84E90765A4}"/>
              </a:ext>
            </a:extLst>
          </p:cNvPr>
          <p:cNvSpPr txBox="1">
            <a:spLocks/>
          </p:cNvSpPr>
          <p:nvPr/>
        </p:nvSpPr>
        <p:spPr>
          <a:xfrm>
            <a:off x="365912" y="506024"/>
            <a:ext cx="6034888" cy="9047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>
                <a:latin typeface="Brother 1816" pitchFamily="2" charset="0"/>
                <a:ea typeface="Montserrat Black"/>
                <a:cs typeface="Montserrat Black"/>
                <a:sym typeface="Montserrat Black"/>
              </a:rPr>
              <a:t>GET CONNECTED</a:t>
            </a:r>
            <a:endParaRPr lang="en" sz="3200" dirty="0">
              <a:solidFill>
                <a:srgbClr val="FFFFFF"/>
              </a:solidFill>
              <a:latin typeface="Brother 1816" pitchFamily="2" charset="0"/>
              <a:ea typeface="Montserrat Black"/>
              <a:cs typeface="Montserrat Black"/>
              <a:sym typeface="Montserrat Black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" sz="3200" b="1" dirty="0">
                <a:solidFill>
                  <a:srgbClr val="DC5858"/>
                </a:solidFill>
                <a:latin typeface="BROTHER-1816-EXTRABOLD" pitchFamily="2" charset="0"/>
                <a:ea typeface="Montserrat Black"/>
                <a:cs typeface="Montserrat Black"/>
                <a:sym typeface="Montserrat Black"/>
              </a:rPr>
              <a:t>WITH BRANDING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ED1C24"/>
              </a:solidFill>
              <a:effectLst/>
              <a:uLnTx/>
              <a:uFillTx/>
              <a:latin typeface="Trebuchet MS" panose="020B0603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2433C87-0951-7663-A9EC-DF4FD8894F07}"/>
              </a:ext>
            </a:extLst>
          </p:cNvPr>
          <p:cNvSpPr txBox="1"/>
          <p:nvPr/>
        </p:nvSpPr>
        <p:spPr>
          <a:xfrm>
            <a:off x="6620514" y="506024"/>
            <a:ext cx="52055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b="1" dirty="0"/>
              <a:t>https://vatc.org/advertising/</a:t>
            </a:r>
            <a:r>
              <a:rPr lang="en-US" b="1" dirty="0">
                <a:solidFill>
                  <a:srgbClr val="DC5858"/>
                </a:solidFill>
              </a:rPr>
              <a:t>brandinitiatves</a:t>
            </a:r>
            <a:r>
              <a:rPr lang="en-US" b="1" dirty="0"/>
              <a:t>/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64D6B95-EA55-623E-8D73-4F1CE55CA107}"/>
              </a:ext>
            </a:extLst>
          </p:cNvPr>
          <p:cNvSpPr txBox="1"/>
          <p:nvPr/>
        </p:nvSpPr>
        <p:spPr>
          <a:xfrm>
            <a:off x="379178" y="1985441"/>
            <a:ext cx="11210310" cy="5784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DC5858"/>
                </a:solidFill>
                <a:latin typeface="Brother 1816" pitchFamily="50" charset="0"/>
                <a:cs typeface="Arial" panose="020B0604020202020204" pitchFamily="34" charset="0"/>
              </a:rPr>
              <a:t>MESSAGING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DC5858"/>
                </a:solidFill>
                <a:effectLst/>
                <a:uLnTx/>
                <a:uFillTx/>
                <a:latin typeface="Brother 1816" pitchFamily="50" charset="0"/>
                <a:cs typeface="Arial" panose="020B0604020202020204" pitchFamily="34" charset="0"/>
              </a:rPr>
              <a:t>: </a:t>
            </a:r>
            <a:r>
              <a:rPr lang="en-US" sz="2400" dirty="0">
                <a:solidFill>
                  <a:prstClr val="black"/>
                </a:solidFill>
                <a:latin typeface="Asap" panose="020F0504030102060203" pitchFamily="34" charset="0"/>
                <a:cs typeface="Arial" panose="020B0604020202020204" pitchFamily="34" charset="0"/>
              </a:rPr>
              <a:t>Virginia is for…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sap" panose="020F0504030102060203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EFD7BBC-B990-33C3-157F-0E42714E4069}"/>
              </a:ext>
            </a:extLst>
          </p:cNvPr>
          <p:cNvSpPr txBox="1"/>
          <p:nvPr/>
        </p:nvSpPr>
        <p:spPr>
          <a:xfrm>
            <a:off x="365912" y="1450004"/>
            <a:ext cx="11648879" cy="5784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DC5858"/>
                </a:solidFill>
                <a:effectLst/>
                <a:uLnTx/>
                <a:uFillTx/>
                <a:latin typeface="Brother 1816" pitchFamily="50" charset="0"/>
                <a:cs typeface="Arial" panose="020B0604020202020204" pitchFamily="34" charset="0"/>
              </a:rPr>
              <a:t>BENEFIT: </a:t>
            </a:r>
            <a:r>
              <a:rPr lang="en-US" sz="2400" dirty="0">
                <a:solidFill>
                  <a:prstClr val="black"/>
                </a:solidFill>
                <a:latin typeface="Asap" panose="020F0504030102060203" pitchFamily="34" charset="0"/>
                <a:cs typeface="Arial" panose="020B0604020202020204" pitchFamily="34" charset="0"/>
              </a:rPr>
              <a:t>Gain recognition and grow awareness in new and existing markets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sap" panose="020F0504030102060203" pitchFamily="34" charset="0"/>
              <a:cs typeface="Arial" panose="020B0604020202020204" pitchFamily="34" charset="0"/>
            </a:endParaRP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9328E5C5-7332-6A61-8FDA-59C306E0FE90}"/>
              </a:ext>
            </a:extLst>
          </p:cNvPr>
          <p:cNvGrpSpPr/>
          <p:nvPr/>
        </p:nvGrpSpPr>
        <p:grpSpPr>
          <a:xfrm>
            <a:off x="230524" y="3243748"/>
            <a:ext cx="11784267" cy="2549920"/>
            <a:chOff x="297163" y="3267811"/>
            <a:chExt cx="11784267" cy="2549920"/>
          </a:xfrm>
        </p:grpSpPr>
        <p:pic>
          <p:nvPicPr>
            <p:cNvPr id="3" name="Picture 2" descr="Virginia is for Lovers - YouTube">
              <a:extLst>
                <a:ext uri="{FF2B5EF4-FFF2-40B4-BE49-F238E27FC236}">
                  <a16:creationId xmlns:a16="http://schemas.microsoft.com/office/drawing/2014/main" id="{BCDF3455-D9E7-E9D1-2CC1-066E34F21B6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806" b="23566"/>
            <a:stretch/>
          </p:blipFill>
          <p:spPr bwMode="auto">
            <a:xfrm>
              <a:off x="3651887" y="3267811"/>
              <a:ext cx="4907369" cy="25335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CC391844-976B-1979-FFBF-DD8D072F6275}"/>
                </a:ext>
              </a:extLst>
            </p:cNvPr>
            <p:cNvSpPr txBox="1"/>
            <p:nvPr/>
          </p:nvSpPr>
          <p:spPr>
            <a:xfrm>
              <a:off x="1825029" y="3353199"/>
              <a:ext cx="1489578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US" sz="3200" b="1" dirty="0">
                  <a:solidFill>
                    <a:srgbClr val="DC5858"/>
                  </a:solidFill>
                  <a:latin typeface="Asap" panose="020F0504030102060203" pitchFamily="34" charset="0"/>
                  <a:cs typeface="Arial" panose="020B0604020202020204" pitchFamily="34" charset="0"/>
                </a:rPr>
                <a:t>MUSIC</a:t>
              </a:r>
              <a:endParaRPr lang="en-US" sz="1600" dirty="0">
                <a:solidFill>
                  <a:srgbClr val="DC5858"/>
                </a:solidFill>
                <a:latin typeface="Asap" panose="020F0504030102060203" pitchFamily="34" charset="0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53E4E7F-68D7-7F0D-AF7E-43CDAB44266A}"/>
                </a:ext>
              </a:extLst>
            </p:cNvPr>
            <p:cNvSpPr txBox="1"/>
            <p:nvPr/>
          </p:nvSpPr>
          <p:spPr>
            <a:xfrm>
              <a:off x="297163" y="4294068"/>
              <a:ext cx="2849994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US" sz="3200" b="1" dirty="0">
                  <a:solidFill>
                    <a:srgbClr val="DC5858"/>
                  </a:solidFill>
                  <a:latin typeface="Asap" panose="020F0504030102060203" pitchFamily="34" charset="0"/>
                  <a:cs typeface="Arial" panose="020B0604020202020204" pitchFamily="34" charset="0"/>
                </a:rPr>
                <a:t>CRAFT BEER</a:t>
              </a:r>
              <a:endParaRPr lang="en-US" sz="1600" dirty="0">
                <a:solidFill>
                  <a:srgbClr val="DC5858"/>
                </a:solidFill>
                <a:latin typeface="Asap" panose="020F0504030102060203" pitchFamily="34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93FA2F28-79BA-A6D2-D200-507B11C300DD}"/>
                </a:ext>
              </a:extLst>
            </p:cNvPr>
            <p:cNvSpPr txBox="1"/>
            <p:nvPr/>
          </p:nvSpPr>
          <p:spPr>
            <a:xfrm>
              <a:off x="1307262" y="5232956"/>
              <a:ext cx="200734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US" sz="3200" b="1" dirty="0">
                  <a:solidFill>
                    <a:srgbClr val="DC5858"/>
                  </a:solidFill>
                  <a:latin typeface="Asap" panose="020F0504030102060203" pitchFamily="34" charset="0"/>
                  <a:cs typeface="Arial" panose="020B0604020202020204" pitchFamily="34" charset="0"/>
                </a:rPr>
                <a:t>HISTORY</a:t>
              </a:r>
              <a:endParaRPr lang="en-US" sz="1600" dirty="0">
                <a:solidFill>
                  <a:srgbClr val="DC5858"/>
                </a:solidFill>
                <a:latin typeface="Asap" panose="020F0504030102060203" pitchFamily="34" charset="0"/>
              </a:endParaRPr>
            </a:p>
          </p:txBody>
        </p: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2C18E8C6-664C-3BAF-F9A2-1AA034DA14A0}"/>
                </a:ext>
              </a:extLst>
            </p:cNvPr>
            <p:cNvGrpSpPr/>
            <p:nvPr/>
          </p:nvGrpSpPr>
          <p:grpSpPr>
            <a:xfrm>
              <a:off x="9063986" y="3301461"/>
              <a:ext cx="3017444" cy="2466271"/>
              <a:chOff x="8540112" y="3349493"/>
              <a:chExt cx="3017444" cy="2466271"/>
            </a:xfrm>
          </p:grpSpPr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F56A9C9B-A4B1-9F36-D254-197E9023B40A}"/>
                  </a:ext>
                </a:extLst>
              </p:cNvPr>
              <p:cNvSpPr txBox="1"/>
              <p:nvPr/>
            </p:nvSpPr>
            <p:spPr>
              <a:xfrm>
                <a:off x="8540112" y="5230989"/>
                <a:ext cx="1459342" cy="5847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3200" b="1" dirty="0">
                    <a:solidFill>
                      <a:srgbClr val="DC5858"/>
                    </a:solidFill>
                    <a:latin typeface="Asap" panose="020F0504030102060203" pitchFamily="34" charset="0"/>
                    <a:cs typeface="Arial" panose="020B0604020202020204" pitchFamily="34" charset="0"/>
                  </a:rPr>
                  <a:t>FOOD</a:t>
                </a:r>
                <a:endParaRPr lang="en-US" sz="1600" dirty="0">
                  <a:solidFill>
                    <a:srgbClr val="DC5858"/>
                  </a:solidFill>
                  <a:latin typeface="Asap" panose="020F0504030102060203" pitchFamily="34" charset="0"/>
                </a:endParaRPr>
              </a:p>
            </p:txBody>
          </p:sp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5A891791-ABEB-8225-9558-0163A87BBEC1}"/>
                  </a:ext>
                </a:extLst>
              </p:cNvPr>
              <p:cNvSpPr txBox="1"/>
              <p:nvPr/>
            </p:nvSpPr>
            <p:spPr>
              <a:xfrm>
                <a:off x="8726706" y="4236565"/>
                <a:ext cx="2411388" cy="5847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3200" b="1" dirty="0">
                    <a:solidFill>
                      <a:srgbClr val="DC5858"/>
                    </a:solidFill>
                    <a:latin typeface="Asap" panose="020F0504030102060203" pitchFamily="34" charset="0"/>
                    <a:cs typeface="Arial" panose="020B0604020202020204" pitchFamily="34" charset="0"/>
                  </a:rPr>
                  <a:t>OUTDOOR</a:t>
                </a:r>
                <a:endParaRPr lang="en-US" sz="1600" dirty="0">
                  <a:solidFill>
                    <a:srgbClr val="DC5858"/>
                  </a:solidFill>
                  <a:latin typeface="Asap" panose="020F0504030102060203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7033633-499A-2DBA-404E-61AE0B1D8B60}"/>
                  </a:ext>
                </a:extLst>
              </p:cNvPr>
              <p:cNvSpPr txBox="1"/>
              <p:nvPr/>
            </p:nvSpPr>
            <p:spPr>
              <a:xfrm>
                <a:off x="8540112" y="3349493"/>
                <a:ext cx="3017444" cy="5847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3200" b="1" dirty="0">
                    <a:solidFill>
                      <a:srgbClr val="DC5858"/>
                    </a:solidFill>
                    <a:latin typeface="Asap" panose="020F0504030102060203" pitchFamily="34" charset="0"/>
                    <a:cs typeface="Arial" panose="020B0604020202020204" pitchFamily="34" charset="0"/>
                  </a:rPr>
                  <a:t>WINE</a:t>
                </a:r>
                <a:endParaRPr lang="en-US" sz="1600" dirty="0">
                  <a:solidFill>
                    <a:srgbClr val="DC5858"/>
                  </a:solidFill>
                  <a:latin typeface="Asap" panose="020F0504030102060203" pitchFamily="34" charset="0"/>
                </a:endParaRPr>
              </a:p>
            </p:txBody>
          </p:sp>
        </p:grp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F6BD7453-F235-136F-0AB9-D13495C3CBAF}"/>
                </a:ext>
              </a:extLst>
            </p:cNvPr>
            <p:cNvGrpSpPr/>
            <p:nvPr/>
          </p:nvGrpSpPr>
          <p:grpSpPr>
            <a:xfrm>
              <a:off x="3461549" y="3602898"/>
              <a:ext cx="715576" cy="1823624"/>
              <a:chOff x="3651887" y="3658442"/>
              <a:chExt cx="715576" cy="1823624"/>
            </a:xfrm>
          </p:grpSpPr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831E8B57-C210-BF7C-4DC4-997C7661FF4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3651887" y="3658442"/>
                <a:ext cx="715576" cy="844981"/>
              </a:xfrm>
              <a:prstGeom prst="line">
                <a:avLst/>
              </a:prstGeom>
              <a:ln w="57150">
                <a:solidFill>
                  <a:srgbClr val="DC5858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id="{B06F05F0-EC62-EAA4-2F85-4DFE5C8EF4C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51887" y="4632072"/>
                <a:ext cx="715576" cy="0"/>
              </a:xfrm>
              <a:prstGeom prst="line">
                <a:avLst/>
              </a:prstGeom>
              <a:ln w="57150">
                <a:solidFill>
                  <a:srgbClr val="DC5858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A808B082-23AC-3594-90B9-1A66B157EF3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651887" y="4784473"/>
                <a:ext cx="715576" cy="697593"/>
              </a:xfrm>
              <a:prstGeom prst="line">
                <a:avLst/>
              </a:prstGeom>
              <a:ln w="57150">
                <a:solidFill>
                  <a:srgbClr val="DC5858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F0AD97C2-F7B2-186B-B82C-6393093D6D9E}"/>
                </a:ext>
              </a:extLst>
            </p:cNvPr>
            <p:cNvGrpSpPr/>
            <p:nvPr/>
          </p:nvGrpSpPr>
          <p:grpSpPr>
            <a:xfrm rot="10800000">
              <a:off x="8201468" y="3620170"/>
              <a:ext cx="715576" cy="1847375"/>
              <a:chOff x="3651887" y="3634691"/>
              <a:chExt cx="715576" cy="1847375"/>
            </a:xfrm>
          </p:grpSpPr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771B24E8-2D6B-DDE4-4583-37964F3FAE5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3651887" y="3634691"/>
                <a:ext cx="715576" cy="844981"/>
              </a:xfrm>
              <a:prstGeom prst="line">
                <a:avLst/>
              </a:prstGeom>
              <a:ln w="57150">
                <a:solidFill>
                  <a:srgbClr val="DC5858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921A52EF-06A5-E006-6262-B7146A0DC18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51887" y="4632072"/>
                <a:ext cx="715576" cy="0"/>
              </a:xfrm>
              <a:prstGeom prst="line">
                <a:avLst/>
              </a:prstGeom>
              <a:ln w="57150">
                <a:solidFill>
                  <a:srgbClr val="DC5858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DFCF252A-B12D-6780-F81B-762117612930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651887" y="4784473"/>
                <a:ext cx="715576" cy="697593"/>
              </a:xfrm>
              <a:prstGeom prst="line">
                <a:avLst/>
              </a:prstGeom>
              <a:ln w="57150">
                <a:solidFill>
                  <a:srgbClr val="DC5858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70232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5000"/>
    </mc:Choice>
    <mc:Fallback xmlns="">
      <p:transition advTm="5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5858"/>
        </a:solidFill>
        <a:effectLst/>
      </p:bgPr>
    </p:bg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2" name="Google Shape;122;p27"/>
          <p:cNvCxnSpPr/>
          <p:nvPr/>
        </p:nvCxnSpPr>
        <p:spPr>
          <a:xfrm>
            <a:off x="290000" y="6332833"/>
            <a:ext cx="11612000" cy="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23" name="Google Shape;123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9367" y="6466800"/>
            <a:ext cx="1789539" cy="195067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27"/>
          <p:cNvSpPr txBox="1"/>
          <p:nvPr/>
        </p:nvSpPr>
        <p:spPr>
          <a:xfrm>
            <a:off x="1724033" y="2495211"/>
            <a:ext cx="8744000" cy="7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" sz="4667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ROTHER-1816-EXTRABOLD" pitchFamily="2" charset="0"/>
                <a:ea typeface="Montserrat Black"/>
                <a:cs typeface="Montserrat Black"/>
                <a:sym typeface="Montserrat Black"/>
              </a:rPr>
              <a:t>STAY CONNECTED</a:t>
            </a:r>
            <a:endParaRPr kumimoji="0" sz="4667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ROTHER-1816-EXTRABOLD" pitchFamily="2" charset="0"/>
              <a:ea typeface="Montserrat Black"/>
              <a:cs typeface="Montserrat Black"/>
              <a:sym typeface="Montserrat Black"/>
            </a:endParaRPr>
          </a:p>
        </p:txBody>
      </p:sp>
      <p:pic>
        <p:nvPicPr>
          <p:cNvPr id="125" name="Google Shape;125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55390" y="3481482"/>
            <a:ext cx="881300" cy="8813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99;p35">
            <a:extLst>
              <a:ext uri="{FF2B5EF4-FFF2-40B4-BE49-F238E27FC236}">
                <a16:creationId xmlns:a16="http://schemas.microsoft.com/office/drawing/2014/main" id="{C138C6A6-124B-F34B-9AAC-15D408456AEE}"/>
              </a:ext>
            </a:extLst>
          </p:cNvPr>
          <p:cNvSpPr txBox="1"/>
          <p:nvPr/>
        </p:nvSpPr>
        <p:spPr>
          <a:xfrm>
            <a:off x="8159100" y="6300507"/>
            <a:ext cx="3823600" cy="52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 algn="r"/>
            <a:r>
              <a:rPr lang="en-US" sz="1200" dirty="0">
                <a:solidFill>
                  <a:srgbClr val="FFFFFF"/>
                </a:solidFill>
                <a:latin typeface="Nunito Black"/>
                <a:ea typeface="Nunito Black"/>
                <a:cs typeface="Nunito Black"/>
                <a:sym typeface="Nunito Black"/>
              </a:rPr>
              <a:t>POWER UP YOUR BUSINESS</a:t>
            </a:r>
          </a:p>
        </p:txBody>
      </p:sp>
    </p:spTree>
    <p:extLst>
      <p:ext uri="{BB962C8B-B14F-4D97-AF65-F5344CB8AC3E}">
        <p14:creationId xmlns:p14="http://schemas.microsoft.com/office/powerpoint/2010/main" val="13327473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9"/>
          <p:cNvSpPr/>
          <p:nvPr/>
        </p:nvSpPr>
        <p:spPr>
          <a:xfrm>
            <a:off x="1186800" y="1205867"/>
            <a:ext cx="4026000" cy="525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pic>
        <p:nvPicPr>
          <p:cNvPr id="142" name="Google Shape;142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05030" y="6469946"/>
            <a:ext cx="1789539" cy="195067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29"/>
          <p:cNvSpPr txBox="1"/>
          <p:nvPr/>
        </p:nvSpPr>
        <p:spPr>
          <a:xfrm>
            <a:off x="964500" y="381549"/>
            <a:ext cx="4457600" cy="7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" sz="3333" dirty="0">
                <a:latin typeface="Brother 1816" pitchFamily="2" charset="0"/>
                <a:ea typeface="Montserrat Black"/>
                <a:cs typeface="Montserrat Black"/>
                <a:sym typeface="Montserrat Black"/>
              </a:rPr>
              <a:t>ORIENTATION</a:t>
            </a:r>
          </a:p>
          <a:p>
            <a:pPr algn="ctr"/>
            <a:r>
              <a:rPr lang="en" sz="3333" b="1" dirty="0">
                <a:solidFill>
                  <a:srgbClr val="DC5858"/>
                </a:solidFill>
                <a:latin typeface="BROTHER-1816-EXTRABOLD" pitchFamily="2" charset="0"/>
                <a:ea typeface="Montserrat Black"/>
                <a:cs typeface="Montserrat Black"/>
                <a:sym typeface="Montserrat Black"/>
              </a:rPr>
              <a:t>SESSIONS</a:t>
            </a:r>
            <a:r>
              <a:rPr lang="en" sz="3333" b="1" dirty="0">
                <a:solidFill>
                  <a:srgbClr val="FFFFFF"/>
                </a:solidFill>
                <a:latin typeface="BROTHER-1816-EXTRABOLD" pitchFamily="2" charset="0"/>
                <a:ea typeface="Montserrat Black"/>
                <a:cs typeface="Montserrat Black"/>
                <a:sym typeface="Montserrat Black"/>
              </a:rPr>
              <a:t>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333" b="1" dirty="0">
              <a:solidFill>
                <a:srgbClr val="DC5858"/>
              </a:solidFill>
              <a:latin typeface="BROTHER-1816-BLACK" pitchFamily="2" charset="0"/>
              <a:ea typeface="Montserrat Black"/>
              <a:cs typeface="Montserrat Black"/>
              <a:sym typeface="Montserrat Black"/>
            </a:endParaRPr>
          </a:p>
        </p:txBody>
      </p:sp>
      <p:pic>
        <p:nvPicPr>
          <p:cNvPr id="145" name="Google Shape;145;p29"/>
          <p:cNvPicPr preferRelativeResize="0"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" r="585"/>
          <a:stretch/>
        </p:blipFill>
        <p:spPr>
          <a:xfrm>
            <a:off x="6591301" y="0"/>
            <a:ext cx="56007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B9EDF6C-0D47-DCD1-ABEF-9B55F1ABF0E7}"/>
              </a:ext>
            </a:extLst>
          </p:cNvPr>
          <p:cNvSpPr txBox="1">
            <a:spLocks/>
          </p:cNvSpPr>
          <p:nvPr/>
        </p:nvSpPr>
        <p:spPr>
          <a:xfrm>
            <a:off x="514768" y="1790457"/>
            <a:ext cx="11446910" cy="5178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>
                <a:solidFill>
                  <a:srgbClr val="DC5858"/>
                </a:solidFill>
                <a:latin typeface="Brother 1816" pitchFamily="50" charset="0"/>
                <a:cs typeface="Arial" panose="020B0604020202020204" pitchFamily="34" charset="0"/>
              </a:rPr>
              <a:t>UPCOMING DATES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DC5858"/>
              </a:solidFill>
              <a:effectLst/>
              <a:uLnTx/>
              <a:uFillTx/>
              <a:latin typeface="Brother 1816" pitchFamily="50" charset="0"/>
              <a:cs typeface="Arial" panose="020B0604020202020204" pitchFamily="34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C9498F8-F435-27E1-0ADC-A8B3622CFC79}"/>
              </a:ext>
            </a:extLst>
          </p:cNvPr>
          <p:cNvSpPr txBox="1">
            <a:spLocks/>
          </p:cNvSpPr>
          <p:nvPr/>
        </p:nvSpPr>
        <p:spPr>
          <a:xfrm>
            <a:off x="541300" y="3722764"/>
            <a:ext cx="10882910" cy="477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2000" b="1" dirty="0">
                <a:solidFill>
                  <a:srgbClr val="DC5858"/>
                </a:solidFill>
                <a:latin typeface="Brother 1816" pitchFamily="50" charset="0"/>
                <a:cs typeface="Arial" panose="020B0604020202020204" pitchFamily="34" charset="0"/>
              </a:rPr>
              <a:t>SESSION DETAILS</a:t>
            </a:r>
            <a:endParaRPr lang="en-US" sz="2000" dirty="0">
              <a:solidFill>
                <a:srgbClr val="DC5858"/>
              </a:solidFill>
              <a:latin typeface="Brother 1816" pitchFamily="50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EF793D2-2D00-5A1B-3EB8-4AFCD107B791}"/>
              </a:ext>
            </a:extLst>
          </p:cNvPr>
          <p:cNvSpPr txBox="1"/>
          <p:nvPr/>
        </p:nvSpPr>
        <p:spPr>
          <a:xfrm>
            <a:off x="541300" y="4165353"/>
            <a:ext cx="570738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latin typeface="Asap" panose="020F0504030102060203" pitchFamily="34" charset="0"/>
                <a:cs typeface="Arial" panose="020B0604020202020204" pitchFamily="34" charset="0"/>
              </a:rPr>
              <a:t>Virtual, interactive events with VTC staff and industry partners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latin typeface="Asap" panose="020F0504030102060203" pitchFamily="34" charset="0"/>
                <a:cs typeface="Arial" panose="020B0604020202020204" pitchFamily="34" charset="0"/>
              </a:rPr>
              <a:t>Three consecutive mornings from 9:00am-12:00pm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latin typeface="Asap" panose="020F0504030102060203" pitchFamily="34" charset="0"/>
                <a:cs typeface="Arial" panose="020B0604020202020204" pitchFamily="34" charset="0"/>
              </a:rPr>
              <a:t>No charge!</a:t>
            </a:r>
            <a:endParaRPr lang="en-US" dirty="0">
              <a:latin typeface="Asap" panose="020F0504030102060203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9C6A117-6AD6-07FC-0F30-42F359BB486C}"/>
              </a:ext>
            </a:extLst>
          </p:cNvPr>
          <p:cNvSpPr txBox="1">
            <a:spLocks/>
          </p:cNvSpPr>
          <p:nvPr/>
        </p:nvSpPr>
        <p:spPr>
          <a:xfrm>
            <a:off x="528034" y="2457478"/>
            <a:ext cx="5295476" cy="877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dirty="0">
                <a:latin typeface="Asap" panose="020F0504030102060203" pitchFamily="34" charset="0"/>
              </a:rPr>
              <a:t>2024 dates will be announced soon</a:t>
            </a:r>
          </a:p>
          <a:p>
            <a:pPr>
              <a:defRPr/>
            </a:pPr>
            <a:endParaRPr lang="en-US" sz="1800" dirty="0">
              <a:latin typeface="Asap" panose="020F0504030102060203" pitchFamily="34" charset="0"/>
            </a:endParaRPr>
          </a:p>
          <a:p>
            <a:pPr>
              <a:defRPr/>
            </a:pPr>
            <a:r>
              <a:rPr lang="en-US" sz="1800" dirty="0">
                <a:latin typeface="Asap" panose="020F0504030102060203" pitchFamily="34" charset="0"/>
              </a:rPr>
              <a:t>Learn about VTC’S marketing opportunities that can increase visitation to your small business, community, or events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A607E2-515D-3FC2-F5F7-5EB2FBCBC9AD}"/>
              </a:ext>
            </a:extLst>
          </p:cNvPr>
          <p:cNvSpPr txBox="1"/>
          <p:nvPr/>
        </p:nvSpPr>
        <p:spPr>
          <a:xfrm>
            <a:off x="150914" y="5808271"/>
            <a:ext cx="609777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</a:rPr>
              <a:t>https://vatc.org/partnershipmarketing/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C5858"/>
                </a:solidFill>
                <a:effectLst/>
                <a:uLnTx/>
                <a:uFillTx/>
                <a:latin typeface="Trebuchet MS" panose="020B0603020202020204" pitchFamily="34" charset="0"/>
              </a:rPr>
              <a:t>orientations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</a:rPr>
              <a:t>/</a:t>
            </a:r>
          </a:p>
        </p:txBody>
      </p:sp>
    </p:spTree>
    <p:extLst>
      <p:ext uri="{BB962C8B-B14F-4D97-AF65-F5344CB8AC3E}">
        <p14:creationId xmlns:p14="http://schemas.microsoft.com/office/powerpoint/2010/main" val="18157770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30"/>
          <p:cNvSpPr/>
          <p:nvPr/>
        </p:nvSpPr>
        <p:spPr>
          <a:xfrm>
            <a:off x="1186800" y="1205867"/>
            <a:ext cx="4026000" cy="525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pic>
        <p:nvPicPr>
          <p:cNvPr id="151" name="Google Shape;151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77728" y="6349567"/>
            <a:ext cx="1789539" cy="195067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30"/>
          <p:cNvSpPr txBox="1"/>
          <p:nvPr/>
        </p:nvSpPr>
        <p:spPr>
          <a:xfrm>
            <a:off x="6523099" y="2400553"/>
            <a:ext cx="46988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42900" indent="-342900">
              <a:buFont typeface="+mj-lt"/>
              <a:buAutoNum type="arabicPeriod"/>
            </a:pPr>
            <a:r>
              <a:rPr lang="en-US" sz="1600" dirty="0">
                <a:latin typeface="Asap" panose="020F0504030102060203" pitchFamily="34" charset="0"/>
                <a:cs typeface="Arial" panose="020B0604020202020204" pitchFamily="34" charset="0"/>
              </a:rPr>
              <a:t>Connect with your Destination Development Manager</a:t>
            </a:r>
          </a:p>
          <a:p>
            <a:pPr marL="342900" indent="-342900">
              <a:buFont typeface="+mj-lt"/>
              <a:buAutoNum type="arabicPeriod"/>
            </a:pPr>
            <a:endParaRPr lang="en-US" sz="1600" dirty="0">
              <a:latin typeface="Asap" panose="020F0504030102060203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 dirty="0">
                <a:latin typeface="Asap" panose="020F0504030102060203" pitchFamily="34" charset="0"/>
                <a:cs typeface="Arial" panose="020B0604020202020204" pitchFamily="34" charset="0"/>
              </a:rPr>
              <a:t>Schedule a one-on-one meeting to discuss VTC services and programs</a:t>
            </a:r>
          </a:p>
          <a:p>
            <a:pPr marL="342900" indent="-342900">
              <a:buFont typeface="+mj-lt"/>
              <a:buAutoNum type="arabicPeriod"/>
            </a:pPr>
            <a:endParaRPr lang="en-US" sz="1600" dirty="0">
              <a:latin typeface="Asap" panose="020F0504030102060203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 dirty="0">
                <a:latin typeface="Asap" panose="020F0504030102060203" pitchFamily="34" charset="0"/>
                <a:cs typeface="Arial" panose="020B0604020202020204" pitchFamily="34" charset="0"/>
              </a:rPr>
              <a:t>Build a relationship with your Destination Development Manager – make sure to share updates for your region or business with them.</a:t>
            </a:r>
          </a:p>
          <a:p>
            <a:pPr marL="342900" indent="-342900">
              <a:buFont typeface="+mj-lt"/>
              <a:buAutoNum type="arabicPeriod"/>
            </a:pPr>
            <a:endParaRPr lang="en-US" sz="1600" dirty="0">
              <a:latin typeface="Asap" panose="020F0504030102060203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 dirty="0">
                <a:latin typeface="Asap" panose="020F0504030102060203" pitchFamily="34" charset="0"/>
                <a:cs typeface="Arial" panose="020B0604020202020204" pitchFamily="34" charset="0"/>
              </a:rPr>
              <a:t>Ask your Destination Development Manager questions about strategic planning, technical assistance, product development guidance, cooperative marketing advice, partnership ideas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600" dirty="0">
              <a:latin typeface="Asap" panose="020F0504030102060203" pitchFamily="34" charset="0"/>
              <a:cs typeface="Arial" panose="020B0604020202020204" pitchFamily="34" charset="0"/>
            </a:endParaRPr>
          </a:p>
        </p:txBody>
      </p:sp>
      <p:pic>
        <p:nvPicPr>
          <p:cNvPr id="154" name="Google Shape;154;p30"/>
          <p:cNvPicPr preferRelativeResize="0"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09" b="9109"/>
          <a:stretch/>
        </p:blipFill>
        <p:spPr>
          <a:xfrm>
            <a:off x="0" y="0"/>
            <a:ext cx="56007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143;p29">
            <a:extLst>
              <a:ext uri="{FF2B5EF4-FFF2-40B4-BE49-F238E27FC236}">
                <a16:creationId xmlns:a16="http://schemas.microsoft.com/office/drawing/2014/main" id="{7EC5D094-1E38-CB49-905F-757B4DEFAC96}"/>
              </a:ext>
            </a:extLst>
          </p:cNvPr>
          <p:cNvSpPr txBox="1"/>
          <p:nvPr/>
        </p:nvSpPr>
        <p:spPr>
          <a:xfrm>
            <a:off x="6523098" y="508433"/>
            <a:ext cx="4698801" cy="7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333" dirty="0">
                <a:latin typeface="Brother 1816" pitchFamily="2" charset="0"/>
                <a:ea typeface="Montserrat Black"/>
                <a:cs typeface="Montserrat Black"/>
                <a:sym typeface="Montserrat Black"/>
              </a:rPr>
              <a:t>CONNECT WITH</a:t>
            </a:r>
            <a:endParaRPr lang="en" sz="3333" dirty="0">
              <a:solidFill>
                <a:srgbClr val="FFFFFF"/>
              </a:solidFill>
              <a:latin typeface="Brother 1816" pitchFamily="2" charset="0"/>
              <a:ea typeface="Montserrat Black"/>
              <a:cs typeface="Montserrat Black"/>
              <a:sym typeface="Montserrat Black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333" b="1" dirty="0">
                <a:solidFill>
                  <a:srgbClr val="DC5858"/>
                </a:solidFill>
                <a:latin typeface="BROTHER-1816-EXTRABOLD" pitchFamily="2" charset="0"/>
                <a:ea typeface="Montserrat Black"/>
                <a:cs typeface="Montserrat Black"/>
                <a:sym typeface="Montserrat Black"/>
              </a:rPr>
              <a:t>YOUR DDM</a:t>
            </a:r>
            <a:endParaRPr sz="3333" b="1" dirty="0">
              <a:solidFill>
                <a:srgbClr val="DC5858"/>
              </a:solidFill>
              <a:latin typeface="BROTHER-1816-EXTRABOLD" pitchFamily="2" charset="0"/>
              <a:ea typeface="Montserrat Black"/>
              <a:cs typeface="Montserrat Black"/>
              <a:sym typeface="Montserrat Black"/>
            </a:endParaRPr>
          </a:p>
        </p:txBody>
      </p:sp>
      <p:pic>
        <p:nvPicPr>
          <p:cNvPr id="3" name="Picture 2" descr="Two dogs standing on a rock&#10;&#10;Description automatically generated">
            <a:extLst>
              <a:ext uri="{FF2B5EF4-FFF2-40B4-BE49-F238E27FC236}">
                <a16:creationId xmlns:a16="http://schemas.microsoft.com/office/drawing/2014/main" id="{D8EF298A-67F8-8257-0D08-7C02837AABF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68" b="5600"/>
          <a:stretch/>
        </p:blipFill>
        <p:spPr>
          <a:xfrm>
            <a:off x="0" y="0"/>
            <a:ext cx="5600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3509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F552CECA-3CF8-3FA1-FA19-E2474235448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559" b="8873"/>
          <a:stretch/>
        </p:blipFill>
        <p:spPr>
          <a:xfrm>
            <a:off x="4262547" y="3163881"/>
            <a:ext cx="7929452" cy="342967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76" y="6593555"/>
            <a:ext cx="2334773" cy="161544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2203873B-856D-02E7-5621-3981FFF752BF}"/>
              </a:ext>
            </a:extLst>
          </p:cNvPr>
          <p:cNvSpPr txBox="1">
            <a:spLocks/>
          </p:cNvSpPr>
          <p:nvPr/>
        </p:nvSpPr>
        <p:spPr>
          <a:xfrm>
            <a:off x="439390" y="337222"/>
            <a:ext cx="6115521" cy="9047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" sz="3200" dirty="0">
                <a:latin typeface="Brother 1816" pitchFamily="2" charset="0"/>
                <a:ea typeface="Montserrat Black"/>
                <a:cs typeface="Montserrat Black"/>
                <a:sym typeface="Montserrat Black"/>
              </a:rPr>
              <a:t>CONNECT WITH</a:t>
            </a:r>
          </a:p>
          <a:p>
            <a:pPr>
              <a:defRPr/>
            </a:pPr>
            <a:r>
              <a:rPr lang="en-US" sz="3200" b="1" dirty="0">
                <a:solidFill>
                  <a:srgbClr val="DC5858"/>
                </a:solidFill>
                <a:latin typeface="BROTHER-1816-EXTRABOLD" pitchFamily="2" charset="0"/>
                <a:ea typeface="Montserrat Black"/>
                <a:cs typeface="Montserrat Black"/>
                <a:sym typeface="Montserrat Black"/>
              </a:rPr>
              <a:t>YOUR DDM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F2F4456-56A9-62B9-88A3-F5A75FB2B7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463" y="1940804"/>
            <a:ext cx="4306844" cy="679581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A85C3BF2-7726-DC47-498A-B1FB3C44C2C5}"/>
              </a:ext>
            </a:extLst>
          </p:cNvPr>
          <p:cNvSpPr txBox="1">
            <a:spLocks/>
          </p:cNvSpPr>
          <p:nvPr/>
        </p:nvSpPr>
        <p:spPr>
          <a:xfrm>
            <a:off x="501463" y="2633208"/>
            <a:ext cx="8193760" cy="5178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DC5858"/>
                </a:solidFill>
                <a:latin typeface="Brother 1816" pitchFamily="50" charset="0"/>
                <a:cs typeface="Arial" panose="020B0604020202020204" pitchFamily="34" charset="0"/>
              </a:rPr>
              <a:t>DESTINATION DEVELOPMENT MANAGERS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DC5858"/>
              </a:solidFill>
              <a:effectLst/>
              <a:uLnTx/>
              <a:uFillTx/>
              <a:latin typeface="Brother 1816" pitchFamily="50" charset="0"/>
              <a:cs typeface="Arial" panose="020B0604020202020204" pitchFamily="34" charset="0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C295E1FD-80E0-CE19-E7D5-D36A119D6324}"/>
              </a:ext>
            </a:extLst>
          </p:cNvPr>
          <p:cNvSpPr txBox="1">
            <a:spLocks/>
          </p:cNvSpPr>
          <p:nvPr/>
        </p:nvSpPr>
        <p:spPr>
          <a:xfrm>
            <a:off x="452657" y="1439995"/>
            <a:ext cx="8193760" cy="5178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DC5858"/>
                </a:solidFill>
                <a:latin typeface="Brother 1816" pitchFamily="50" charset="0"/>
                <a:cs typeface="Arial" panose="020B0604020202020204" pitchFamily="34" charset="0"/>
              </a:rPr>
              <a:t>DESTINATION DEVELOPMENT TEAM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DC5858"/>
              </a:solidFill>
              <a:effectLst/>
              <a:uLnTx/>
              <a:uFillTx/>
              <a:latin typeface="Brother 1816" pitchFamily="50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6A9B817-87D2-BCEB-4C61-5A131F61D519}"/>
              </a:ext>
            </a:extLst>
          </p:cNvPr>
          <p:cNvSpPr txBox="1"/>
          <p:nvPr/>
        </p:nvSpPr>
        <p:spPr>
          <a:xfrm>
            <a:off x="6712450" y="604940"/>
            <a:ext cx="52055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b="1" dirty="0"/>
              <a:t>https://vatc.org/partnershipmarketing/</a:t>
            </a:r>
            <a:r>
              <a:rPr lang="en-US" b="1" dirty="0">
                <a:solidFill>
                  <a:srgbClr val="ED1C24"/>
                </a:solidFill>
              </a:rPr>
              <a:t>tdmanagers</a:t>
            </a:r>
            <a:r>
              <a:rPr lang="en-US" b="1" dirty="0"/>
              <a:t>/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104F621-D1FC-F464-D2CB-42AE24D21B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1463" y="3131558"/>
            <a:ext cx="5391150" cy="229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526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5000"/>
    </mc:Choice>
    <mc:Fallback xmlns="">
      <p:transition advClick="0" advTm="5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9"/>
          <p:cNvSpPr/>
          <p:nvPr/>
        </p:nvSpPr>
        <p:spPr>
          <a:xfrm>
            <a:off x="1186800" y="1205867"/>
            <a:ext cx="4026000" cy="525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sp>
        <p:nvSpPr>
          <p:cNvPr id="143" name="Google Shape;143;p29"/>
          <p:cNvSpPr txBox="1"/>
          <p:nvPr/>
        </p:nvSpPr>
        <p:spPr>
          <a:xfrm>
            <a:off x="971000" y="193760"/>
            <a:ext cx="4457600" cy="7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" sz="3333" dirty="0">
                <a:latin typeface="Brother 1816" pitchFamily="2" charset="0"/>
                <a:ea typeface="Montserrat Black"/>
                <a:cs typeface="Montserrat Black"/>
                <a:sym typeface="Montserrat Black"/>
              </a:rPr>
              <a:t>INDUSTRY</a:t>
            </a:r>
          </a:p>
          <a:p>
            <a:pPr algn="ctr"/>
            <a:r>
              <a:rPr lang="en" sz="3333" b="1" dirty="0">
                <a:solidFill>
                  <a:srgbClr val="DC5858"/>
                </a:solidFill>
                <a:latin typeface="BROTHER-1816-EXTRABOLD" pitchFamily="2" charset="0"/>
                <a:ea typeface="Montserrat Black"/>
                <a:cs typeface="Montserrat Black"/>
                <a:sym typeface="Montserrat Black"/>
              </a:rPr>
              <a:t>CONNECTIONS</a:t>
            </a:r>
            <a:r>
              <a:rPr lang="en" sz="3333" b="1" dirty="0">
                <a:solidFill>
                  <a:srgbClr val="FFFFFF"/>
                </a:solidFill>
                <a:latin typeface="BROTHER-1816-EXTRABOLD" pitchFamily="2" charset="0"/>
                <a:ea typeface="Montserrat Black"/>
                <a:cs typeface="Montserrat Black"/>
                <a:sym typeface="Montserrat Black"/>
              </a:rPr>
              <a:t>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333" b="1" dirty="0">
              <a:solidFill>
                <a:srgbClr val="DC5858"/>
              </a:solidFill>
              <a:latin typeface="BROTHER-1816-BLACK" pitchFamily="2" charset="0"/>
              <a:ea typeface="Montserrat Black"/>
              <a:cs typeface="Montserrat Black"/>
              <a:sym typeface="Montserrat Black"/>
            </a:endParaRPr>
          </a:p>
        </p:txBody>
      </p:sp>
      <p:pic>
        <p:nvPicPr>
          <p:cNvPr id="145" name="Google Shape;145;p29"/>
          <p:cNvPicPr preferRelativeResize="0"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" r="585"/>
          <a:stretch/>
        </p:blipFill>
        <p:spPr>
          <a:xfrm>
            <a:off x="6591301" y="0"/>
            <a:ext cx="56007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A street with buildings in the background&#10;&#10;Description automatically generated">
            <a:extLst>
              <a:ext uri="{FF2B5EF4-FFF2-40B4-BE49-F238E27FC236}">
                <a16:creationId xmlns:a16="http://schemas.microsoft.com/office/drawing/2014/main" id="{20A948D7-B2CA-A88F-8E58-B0686879462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62" r="37210"/>
          <a:stretch/>
        </p:blipFill>
        <p:spPr>
          <a:xfrm>
            <a:off x="6591301" y="0"/>
            <a:ext cx="5600701" cy="6858000"/>
          </a:xfrm>
          <a:prstGeom prst="rect">
            <a:avLst/>
          </a:prstGeom>
        </p:spPr>
      </p:pic>
      <p:pic>
        <p:nvPicPr>
          <p:cNvPr id="9" name="Picture 8" descr="A person standing on a rock&#10;&#10;Description automatically generated">
            <a:extLst>
              <a:ext uri="{FF2B5EF4-FFF2-40B4-BE49-F238E27FC236}">
                <a16:creationId xmlns:a16="http://schemas.microsoft.com/office/drawing/2014/main" id="{CCF4423F-7B78-A4EF-39BF-8E445E7AC06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r="15972"/>
          <a:stretch/>
        </p:blipFill>
        <p:spPr>
          <a:xfrm>
            <a:off x="6591300" y="0"/>
            <a:ext cx="5600700" cy="68580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D6318F8-E308-6CE0-234C-B7E5CAF58A4B}"/>
              </a:ext>
            </a:extLst>
          </p:cNvPr>
          <p:cNvSpPr txBox="1"/>
          <p:nvPr/>
        </p:nvSpPr>
        <p:spPr>
          <a:xfrm>
            <a:off x="495299" y="1998625"/>
            <a:ext cx="6096000" cy="4432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sap" panose="020F0504030102060203" pitchFamily="34" charset="0"/>
                <a:ea typeface="+mn-ea"/>
                <a:cs typeface="Arial" panose="020B0604020202020204" pitchFamily="34" charset="0"/>
              </a:rPr>
              <a:t>Small Business Development Center (LRSBDC)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sap" panose="020F0504030102060203" pitchFamily="34" charset="0"/>
                <a:ea typeface="+mn-ea"/>
                <a:cs typeface="Arial" panose="020B0604020202020204" pitchFamily="34" charset="0"/>
              </a:rPr>
              <a:t>County Economic Development and Tourism offices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sap" panose="020F0504030102060203" pitchFamily="34" charset="0"/>
                <a:ea typeface="+mn-ea"/>
                <a:cs typeface="Arial" panose="020B0604020202020204" pitchFamily="34" charset="0"/>
              </a:rPr>
              <a:t>Chambers of Commerce</a:t>
            </a:r>
            <a:endParaRPr lang="en-US" sz="1600" dirty="0">
              <a:solidFill>
                <a:prstClr val="black"/>
              </a:solidFill>
              <a:latin typeface="Asap" panose="020F0504030102060203" pitchFamily="34" charset="0"/>
              <a:cs typeface="Arial" panose="020B0604020202020204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endParaRPr lang="en-US" sz="1600" dirty="0">
              <a:solidFill>
                <a:prstClr val="black"/>
              </a:solidFill>
              <a:latin typeface="Asap" panose="020F0504030102060203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prstClr val="black"/>
                </a:solidFill>
                <a:latin typeface="Asap" panose="020F0504030102060203" pitchFamily="34" charset="0"/>
                <a:cs typeface="Arial" panose="020B0604020202020204" pitchFamily="34" charset="0"/>
              </a:rPr>
              <a:t>Shenandoah Valley Travel Association (SVTA) 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prstClr val="black"/>
                </a:solidFill>
                <a:latin typeface="Asap" panose="020F0504030102060203" pitchFamily="34" charset="0"/>
                <a:cs typeface="Arial" panose="020B0604020202020204" pitchFamily="34" charset="0"/>
              </a:rPr>
              <a:t>People Incorporated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sap" panose="020F0504030102060203" pitchFamily="34" charset="0"/>
              <a:ea typeface="+mn-ea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endParaRPr lang="en-US" sz="1600" dirty="0">
              <a:solidFill>
                <a:prstClr val="black"/>
              </a:solidFill>
              <a:latin typeface="Asap" panose="020F0504030102060203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prstClr val="black"/>
                </a:solidFill>
                <a:latin typeface="Asap" panose="020F0504030102060203" pitchFamily="34" charset="0"/>
                <a:cs typeface="Arial" panose="020B0604020202020204" pitchFamily="34" charset="0"/>
              </a:rPr>
              <a:t>Virginia Restaurant, Lodging and Travel Association (VRLTA)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sap" panose="020F0504030102060203" pitchFamily="34" charset="0"/>
                <a:ea typeface="+mn-ea"/>
                <a:cs typeface="Arial" panose="020B0604020202020204" pitchFamily="34" charset="0"/>
              </a:rPr>
              <a:t>Virginia Tourism Corporation (VTC)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sap" panose="020F0504030102060203" pitchFamily="34" charset="0"/>
                <a:ea typeface="+mn-ea"/>
                <a:cs typeface="Arial" panose="020B0604020202020204" pitchFamily="34" charset="0"/>
              </a:rPr>
              <a:t>Virginia Welcome Centers</a:t>
            </a:r>
            <a:endParaRPr lang="en-US" sz="160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BD4BEC21-7EC1-8940-69E7-9CD3261E9D12}"/>
              </a:ext>
            </a:extLst>
          </p:cNvPr>
          <p:cNvSpPr txBox="1">
            <a:spLocks/>
          </p:cNvSpPr>
          <p:nvPr/>
        </p:nvSpPr>
        <p:spPr>
          <a:xfrm>
            <a:off x="550359" y="1831385"/>
            <a:ext cx="5600700" cy="8818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ED1C24"/>
              </a:solidFill>
              <a:effectLst/>
              <a:uLnTx/>
              <a:uFillTx/>
              <a:latin typeface="Trebuchet MS" panose="020B0603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8BE6A100-4101-9292-03B1-24B2D9FCC09F}"/>
              </a:ext>
            </a:extLst>
          </p:cNvPr>
          <p:cNvSpPr txBox="1">
            <a:spLocks/>
          </p:cNvSpPr>
          <p:nvPr/>
        </p:nvSpPr>
        <p:spPr>
          <a:xfrm>
            <a:off x="495298" y="1620478"/>
            <a:ext cx="11446910" cy="5178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>
                <a:solidFill>
                  <a:srgbClr val="DC5858"/>
                </a:solidFill>
                <a:latin typeface="Brother 1816" pitchFamily="50" charset="0"/>
                <a:cs typeface="Arial" panose="020B0604020202020204" pitchFamily="34" charset="0"/>
              </a:rPr>
              <a:t>LOCAL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DC5858"/>
              </a:solidFill>
              <a:effectLst/>
              <a:uLnTx/>
              <a:uFillTx/>
              <a:latin typeface="Brother 1816" pitchFamily="50" charset="0"/>
              <a:cs typeface="Arial" panose="020B0604020202020204" pitchFamily="34" charset="0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6714852F-22AF-FF6E-8FFA-B6CE98B0A2F7}"/>
              </a:ext>
            </a:extLst>
          </p:cNvPr>
          <p:cNvSpPr txBox="1">
            <a:spLocks/>
          </p:cNvSpPr>
          <p:nvPr/>
        </p:nvSpPr>
        <p:spPr>
          <a:xfrm>
            <a:off x="427604" y="3408451"/>
            <a:ext cx="11446910" cy="5178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>
                <a:solidFill>
                  <a:srgbClr val="DC5858"/>
                </a:solidFill>
                <a:latin typeface="Brother 1816" pitchFamily="50" charset="0"/>
                <a:cs typeface="Arial" panose="020B0604020202020204" pitchFamily="34" charset="0"/>
              </a:rPr>
              <a:t>REGIONAL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DC5858"/>
              </a:solidFill>
              <a:effectLst/>
              <a:uLnTx/>
              <a:uFillTx/>
              <a:latin typeface="Brother 1816" pitchFamily="50" charset="0"/>
              <a:cs typeface="Arial" panose="020B0604020202020204" pitchFamily="34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1A239F59-45EA-2E19-D2A9-C7B0CEAE815E}"/>
              </a:ext>
            </a:extLst>
          </p:cNvPr>
          <p:cNvSpPr txBox="1">
            <a:spLocks/>
          </p:cNvSpPr>
          <p:nvPr/>
        </p:nvSpPr>
        <p:spPr>
          <a:xfrm>
            <a:off x="427604" y="4719671"/>
            <a:ext cx="11446910" cy="5178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>
                <a:solidFill>
                  <a:srgbClr val="DC5858"/>
                </a:solidFill>
                <a:latin typeface="Brother 1816" pitchFamily="50" charset="0"/>
                <a:cs typeface="Arial" panose="020B0604020202020204" pitchFamily="34" charset="0"/>
              </a:rPr>
              <a:t>STATEWIDE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DC5858"/>
              </a:solidFill>
              <a:effectLst/>
              <a:uLnTx/>
              <a:uFillTx/>
              <a:latin typeface="Brother 1816" pitchFamily="50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32833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3360" y="6369268"/>
            <a:ext cx="2334773" cy="161544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58C28DDE-F396-9DB7-60FA-4D84E90765A4}"/>
              </a:ext>
            </a:extLst>
          </p:cNvPr>
          <p:cNvSpPr txBox="1">
            <a:spLocks/>
          </p:cNvSpPr>
          <p:nvPr/>
        </p:nvSpPr>
        <p:spPr>
          <a:xfrm>
            <a:off x="365912" y="506024"/>
            <a:ext cx="6034888" cy="9047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black"/>
                </a:solidFill>
                <a:latin typeface="Brother 1816" pitchFamily="50" charset="0"/>
                <a:cs typeface="Arial" panose="020B0604020202020204" pitchFamily="34" charset="0"/>
              </a:rPr>
              <a:t>STAY CONNECTED: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>
                <a:solidFill>
                  <a:srgbClr val="DC5858"/>
                </a:solidFill>
                <a:latin typeface="BROTHER-1816-EXTRABOLD" pitchFamily="2" charset="0"/>
                <a:ea typeface="Montserrat Black"/>
                <a:cs typeface="Montserrat Black"/>
                <a:sym typeface="Montserrat Black"/>
              </a:rPr>
              <a:t>PULSE OF VIRGINIA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2433C87-0951-7663-A9EC-DF4FD8894F07}"/>
              </a:ext>
            </a:extLst>
          </p:cNvPr>
          <p:cNvSpPr txBox="1"/>
          <p:nvPr/>
        </p:nvSpPr>
        <p:spPr>
          <a:xfrm>
            <a:off x="6620514" y="506024"/>
            <a:ext cx="52055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b="1" dirty="0"/>
              <a:t>https://vatc.org/about/</a:t>
            </a:r>
            <a:r>
              <a:rPr lang="en-US" b="1" dirty="0">
                <a:solidFill>
                  <a:srgbClr val="ED1C24"/>
                </a:solidFill>
              </a:rPr>
              <a:t>newsletter-signup</a:t>
            </a:r>
            <a:r>
              <a:rPr lang="en-US" b="1" dirty="0"/>
              <a:t>/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6D16373-25A7-5A81-071E-4F197CF1C2A8}"/>
              </a:ext>
            </a:extLst>
          </p:cNvPr>
          <p:cNvGrpSpPr/>
          <p:nvPr/>
        </p:nvGrpSpPr>
        <p:grpSpPr>
          <a:xfrm>
            <a:off x="2222159" y="1985840"/>
            <a:ext cx="7747679" cy="2979078"/>
            <a:chOff x="2249076" y="1798405"/>
            <a:chExt cx="7693847" cy="2805678"/>
          </a:xfrm>
        </p:grpSpPr>
        <p:pic>
          <p:nvPicPr>
            <p:cNvPr id="2050" name="Picture 2" descr="LOVEwork">
              <a:extLst>
                <a:ext uri="{FF2B5EF4-FFF2-40B4-BE49-F238E27FC236}">
                  <a16:creationId xmlns:a16="http://schemas.microsoft.com/office/drawing/2014/main" id="{4CDF898F-F0B1-4ED5-29D1-42FAEBA79B5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9076" y="1798405"/>
              <a:ext cx="7693847" cy="21982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2" name="Picture 4">
              <a:extLst>
                <a:ext uri="{FF2B5EF4-FFF2-40B4-BE49-F238E27FC236}">
                  <a16:creationId xmlns:a16="http://schemas.microsoft.com/office/drawing/2014/main" id="{5CD3C9BB-A50A-3396-9505-C464A23F39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93244" y="4164435"/>
              <a:ext cx="5605512" cy="4396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99E276A8-FBD8-147E-661E-DA0AAE479F44}"/>
              </a:ext>
            </a:extLst>
          </p:cNvPr>
          <p:cNvSpPr txBox="1"/>
          <p:nvPr/>
        </p:nvSpPr>
        <p:spPr>
          <a:xfrm>
            <a:off x="0" y="5332556"/>
            <a:ext cx="1219199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latin typeface="Asap" panose="020F0504030102060203" pitchFamily="34" charset="0"/>
                <a:cs typeface="Arial" panose="020B0604020202020204" pitchFamily="34" charset="0"/>
              </a:rPr>
              <a:t>Stay up to date on the latest news, trends, grants, marketing and other essentials!</a:t>
            </a:r>
            <a:endParaRPr lang="en-US" sz="2400" dirty="0">
              <a:latin typeface="Asap" panose="020F050403010206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734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5000"/>
    </mc:Choice>
    <mc:Fallback xmlns="">
      <p:transition advTm="5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5858"/>
        </a:solidFill>
        <a:effectLst/>
      </p:bgPr>
    </p:bg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2" name="Google Shape;122;p27"/>
          <p:cNvCxnSpPr/>
          <p:nvPr/>
        </p:nvCxnSpPr>
        <p:spPr>
          <a:xfrm>
            <a:off x="290000" y="6332833"/>
            <a:ext cx="11612000" cy="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23" name="Google Shape;123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9367" y="6466800"/>
            <a:ext cx="1789539" cy="195067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27"/>
          <p:cNvSpPr txBox="1"/>
          <p:nvPr/>
        </p:nvSpPr>
        <p:spPr>
          <a:xfrm>
            <a:off x="1724033" y="2495211"/>
            <a:ext cx="8744000" cy="7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" sz="4667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ROTHER-1816-EXTRABOLD" pitchFamily="2" charset="0"/>
                <a:ea typeface="Montserrat Black"/>
                <a:cs typeface="Montserrat Black"/>
                <a:sym typeface="Montserrat Black"/>
              </a:rPr>
              <a:t>QUESTIONS?</a:t>
            </a:r>
            <a:endParaRPr kumimoji="0" sz="4667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ROTHER-1816-EXTRABOLD" pitchFamily="2" charset="0"/>
              <a:ea typeface="Montserrat Black"/>
              <a:cs typeface="Montserrat Black"/>
              <a:sym typeface="Montserrat Black"/>
            </a:endParaRPr>
          </a:p>
        </p:txBody>
      </p:sp>
      <p:pic>
        <p:nvPicPr>
          <p:cNvPr id="125" name="Google Shape;125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55390" y="3481482"/>
            <a:ext cx="881300" cy="8813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99;p35">
            <a:extLst>
              <a:ext uri="{FF2B5EF4-FFF2-40B4-BE49-F238E27FC236}">
                <a16:creationId xmlns:a16="http://schemas.microsoft.com/office/drawing/2014/main" id="{C138C6A6-124B-F34B-9AAC-15D408456AEE}"/>
              </a:ext>
            </a:extLst>
          </p:cNvPr>
          <p:cNvSpPr txBox="1"/>
          <p:nvPr/>
        </p:nvSpPr>
        <p:spPr>
          <a:xfrm>
            <a:off x="8159100" y="6300507"/>
            <a:ext cx="3823600" cy="52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 algn="r"/>
            <a:r>
              <a:rPr lang="en-US" sz="1200" dirty="0">
                <a:solidFill>
                  <a:srgbClr val="FFFFFF"/>
                </a:solidFill>
                <a:latin typeface="Nunito Black"/>
                <a:ea typeface="Nunito Black"/>
                <a:cs typeface="Nunito Black"/>
                <a:sym typeface="Nunito Black"/>
              </a:rPr>
              <a:t>POWER UP YOUR BUSINESS</a:t>
            </a:r>
          </a:p>
        </p:txBody>
      </p:sp>
    </p:spTree>
    <p:extLst>
      <p:ext uri="{BB962C8B-B14F-4D97-AF65-F5344CB8AC3E}">
        <p14:creationId xmlns:p14="http://schemas.microsoft.com/office/powerpoint/2010/main" val="5043305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7" name="Google Shape;197;p35"/>
          <p:cNvCxnSpPr/>
          <p:nvPr/>
        </p:nvCxnSpPr>
        <p:spPr>
          <a:xfrm>
            <a:off x="290000" y="6332833"/>
            <a:ext cx="11612000" cy="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98" name="Google Shape;198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9367" y="6466800"/>
            <a:ext cx="1789539" cy="195067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35"/>
          <p:cNvSpPr txBox="1"/>
          <p:nvPr/>
        </p:nvSpPr>
        <p:spPr>
          <a:xfrm>
            <a:off x="8159100" y="6300507"/>
            <a:ext cx="3823600" cy="52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 algn="r"/>
            <a:r>
              <a:rPr lang="en-US" sz="1200" dirty="0">
                <a:solidFill>
                  <a:srgbClr val="FFFFFF"/>
                </a:solidFill>
                <a:latin typeface="Nunito Black"/>
                <a:ea typeface="Nunito Black"/>
                <a:cs typeface="Nunito Black"/>
                <a:sym typeface="Nunito Black"/>
              </a:rPr>
              <a:t>POWER UP YOUR BUSINESS</a:t>
            </a:r>
          </a:p>
        </p:txBody>
      </p:sp>
      <p:sp>
        <p:nvSpPr>
          <p:cNvPr id="200" name="Google Shape;200;p35"/>
          <p:cNvSpPr txBox="1"/>
          <p:nvPr/>
        </p:nvSpPr>
        <p:spPr>
          <a:xfrm>
            <a:off x="1724033" y="2495211"/>
            <a:ext cx="8744000" cy="7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667" b="1" dirty="0">
                <a:solidFill>
                  <a:srgbClr val="FFFFFF"/>
                </a:solidFill>
                <a:latin typeface="BROTHER-1816-EXTRABOLD" pitchFamily="2" charset="0"/>
                <a:ea typeface="Montserrat Black"/>
                <a:cs typeface="Montserrat Black"/>
                <a:sym typeface="Montserrat Black"/>
              </a:rPr>
              <a:t>THANK YOU!</a:t>
            </a:r>
            <a:endParaRPr sz="4667" b="1" dirty="0">
              <a:solidFill>
                <a:srgbClr val="FFFFFF"/>
              </a:solidFill>
              <a:latin typeface="BROTHER-1816-EXTRABOLD" pitchFamily="2" charset="0"/>
              <a:ea typeface="Montserrat Black"/>
              <a:cs typeface="Montserrat Black"/>
              <a:sym typeface="Montserrat Black"/>
            </a:endParaRPr>
          </a:p>
        </p:txBody>
      </p:sp>
      <p:pic>
        <p:nvPicPr>
          <p:cNvPr id="201" name="Google Shape;201;p3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655390" y="3481482"/>
            <a:ext cx="881300" cy="881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522690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4199</TotalTime>
  <Words>700</Words>
  <Application>Microsoft Office PowerPoint</Application>
  <PresentationFormat>Widescreen</PresentationFormat>
  <Paragraphs>140</Paragraphs>
  <Slides>20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20</vt:i4>
      </vt:variant>
    </vt:vector>
  </HeadingPairs>
  <TitlesOfParts>
    <vt:vector size="33" baseType="lpstr">
      <vt:lpstr>Arial</vt:lpstr>
      <vt:lpstr>Asap</vt:lpstr>
      <vt:lpstr>Brother 1816</vt:lpstr>
      <vt:lpstr>BROTHER-1816-BLACK</vt:lpstr>
      <vt:lpstr>BROTHER-1816-EXTRABOLD</vt:lpstr>
      <vt:lpstr>Calibri</vt:lpstr>
      <vt:lpstr>Calibri Light</vt:lpstr>
      <vt:lpstr>Montserrat ExtraBold</vt:lpstr>
      <vt:lpstr>Nunito Black</vt:lpstr>
      <vt:lpstr>Trebuchet MS</vt:lpstr>
      <vt:lpstr>Office Theme</vt:lpstr>
      <vt:lpstr>Simple Light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VEDP/VTC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Jeffrey, Gary</dc:creator>
  <cp:lastModifiedBy>Christine Kriz</cp:lastModifiedBy>
  <cp:revision>75</cp:revision>
  <cp:lastPrinted>2023-10-17T15:52:51Z</cp:lastPrinted>
  <dcterms:created xsi:type="dcterms:W3CDTF">2019-02-27T19:58:28Z</dcterms:created>
  <dcterms:modified xsi:type="dcterms:W3CDTF">2023-10-17T15:53:09Z</dcterms:modified>
</cp:coreProperties>
</file>