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1481" r:id="rId2"/>
    <p:sldId id="1824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62" d="100"/>
          <a:sy n="62" d="100"/>
        </p:scale>
        <p:origin x="83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50DBD-BAD7-4346-BE7A-1AD9CA335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C73A0-221F-4DBC-8AC2-A743E6571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CC8EC0-3DC5-4CDB-ADA9-59C6AE1C9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50F13-E621-4C85-8F3A-5479D64C00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98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82931C-5351-4805-9B8F-D609DEEBB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D64249-84A0-4945-B3D6-48158BBFA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E3948-BCA7-43E1-8663-955F80127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19833-BDAB-46CD-981D-34E2E20681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56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8AB73-E7AE-4020-BD5E-0A9AEEDBE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7DA758-3000-40BB-A827-EDC5B7372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97621-43FB-47AB-B859-C69FFC58B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83F6D-B5D8-474C-8F79-8C6FA045DF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47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3053B67-8287-4379-9164-0C352FAF6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B222154-BB9E-4A8D-ADC2-0D9E7AC82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13BB960-FB26-4958-BF3D-5DF1BA3DF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A12A9-39AD-4D20-8F60-7A8F8A505D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562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43731A1-DEFE-4CBC-8874-AEF60BA7D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0D8448D-90F7-4E19-B6FE-9257A1E2C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2ED4368-1C28-4284-9903-C18815FB6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D3E59-C458-4277-AF1B-26145D7047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577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2FB9020-4072-4572-BF6B-6AEDE76E4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903BC97-C8D3-464C-8C7F-A29A29093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E6427F9-C8EE-4608-894C-20D432D2E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33747-2B91-45C4-B1F8-38C4B47FB2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90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2761511-3804-41F4-951A-C1297B874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500BC49-8DB5-49B5-A487-6903653C7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7FBF947-7CAE-4F5E-AD9B-8A559BC88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0460F-243A-4260-8CC4-21D85A4F8D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358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389831B-33C3-4B94-8416-5DEB5D2FC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BAA421A-2B2F-4730-AECA-E26F3D25B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03B3C57-D27E-4B8F-A831-68E30766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A265C-80DF-43E7-8990-7D0A389C5C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365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FA233B6-E935-4B42-8463-EE919E85E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453EEB3-79CA-49A3-8046-0BCBDFDEF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190A5C-9782-482D-B7AA-504AEDFF0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4837A-91FE-47CB-B822-4661CE62CB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145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81F69-15BB-4E0D-A2CB-8898AA039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AFB2A4-4398-489B-998D-B5FE7B19D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4D5FE6-9AC2-475A-89BE-0D9877A9B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D4946-C211-4585-AAC4-5DF82EAA87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936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A0FE91-9B28-486F-9D8F-F52B4F785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1E8AE-5073-4527-AAEF-2585939D6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6BBAB-2707-421E-AA09-94C8E1090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0EB94-DF88-4615-86A1-83AE13045C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572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Placeholder 1">
            <a:extLst>
              <a:ext uri="{FF2B5EF4-FFF2-40B4-BE49-F238E27FC236}">
                <a16:creationId xmlns:a16="http://schemas.microsoft.com/office/drawing/2014/main" id="{71E692C4-124A-4111-847F-36BB880E6A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1747" name="Text Placeholder 2">
            <a:extLst>
              <a:ext uri="{FF2B5EF4-FFF2-40B4-BE49-F238E27FC236}">
                <a16:creationId xmlns:a16="http://schemas.microsoft.com/office/drawing/2014/main" id="{8F44D575-C761-4C3E-8161-12DE793FBF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337A13-C886-4356-8993-6704224255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69CA591E-AE39-417E-BE02-725D00746D6B}" type="datetimeFigureOut">
              <a:rPr lang="en-US"/>
              <a:pPr>
                <a:defRPr/>
              </a:pPr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F818F6-2BC8-4E2A-A77E-E8CB2C683F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397735-BE69-4BF8-A799-18A5069BA8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9484B758-6628-439F-A5B7-8575B15774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697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5143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5143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</a:defRPr>
      </a:lvl2pPr>
      <a:lvl3pPr algn="l" defTabSz="5143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</a:defRPr>
      </a:lvl3pPr>
      <a:lvl4pPr algn="l" defTabSz="5143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</a:defRPr>
      </a:lvl4pPr>
      <a:lvl5pPr algn="l" defTabSz="5143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</a:defRPr>
      </a:lvl5pPr>
      <a:lvl6pPr marL="3429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</a:defRPr>
      </a:lvl6pPr>
      <a:lvl7pPr marL="6858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</a:defRPr>
      </a:lvl7pPr>
      <a:lvl8pPr marL="10287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</a:defRPr>
      </a:lvl8pPr>
      <a:lvl9pPr marL="13716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28588" indent="-128588" algn="l" defTabSz="514350" rtl="0" eaLnBrk="0" fontAlgn="base" hangingPunct="0">
        <a:lnSpc>
          <a:spcPct val="90000"/>
        </a:lnSpc>
        <a:spcBef>
          <a:spcPts val="563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yrob.com/how-to-pitch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yrob.com/how-to-pitch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3">
            <a:extLst>
              <a:ext uri="{FF2B5EF4-FFF2-40B4-BE49-F238E27FC236}">
                <a16:creationId xmlns:a16="http://schemas.microsoft.com/office/drawing/2014/main" id="{8ABDD1A7-7984-47D3-8EFF-3D0BCD4F8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1" y="2798763"/>
            <a:ext cx="3979863" cy="371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00075" indent="-257175" defTabSz="6858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Intro: </a:t>
            </a:r>
            <a:r>
              <a:rPr lang="en-US" altLang="en-US" sz="1300" b="1" i="1">
                <a:solidFill>
                  <a:srgbClr val="FF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do ? + your “WHY”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1300" b="1" i="1">
              <a:solidFill>
                <a:srgbClr val="000000"/>
              </a:solidFill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Team</a:t>
            </a: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Investment Needs</a:t>
            </a: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Scene Set, Context, Statistics, Facts 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Problem</a:t>
            </a: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1300" b="1" i="1">
              <a:solidFill>
                <a:srgbClr val="000000"/>
              </a:solidFill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Solution and Value Proposition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Competition</a:t>
            </a: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Competitive Advantage</a:t>
            </a:r>
            <a:endParaRPr lang="en-US" altLang="en-US" sz="13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Business model</a:t>
            </a:r>
            <a:endParaRPr lang="en-US" altLang="en-US" sz="13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E670568-BF20-4F08-8F79-5772E921AA11}"/>
              </a:ext>
            </a:extLst>
          </p:cNvPr>
          <p:cNvSpPr/>
          <p:nvPr/>
        </p:nvSpPr>
        <p:spPr>
          <a:xfrm>
            <a:off x="4459289" y="6537326"/>
            <a:ext cx="4071937" cy="3397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en-US" sz="1600" dirty="0">
                <a:solidFill>
                  <a:prstClr val="black"/>
                </a:solidFill>
                <a:latin typeface="Calibri" panose="020F0502020204030204"/>
                <a:ea typeface="ＭＳ Ｐゴシック" panose="020B0600070205080204" pitchFamily="34" charset="-128"/>
                <a:hlinkClick r:id="rId2"/>
              </a:rPr>
              <a:t>Source: https://www.ryrob.com/how-to-pitch/</a:t>
            </a:r>
            <a:endParaRPr lang="en-US" sz="1600" dirty="0">
              <a:solidFill>
                <a:prstClr val="black"/>
              </a:solidFill>
              <a:latin typeface="Calibri" panose="020F0502020204030204"/>
              <a:ea typeface="ＭＳ Ｐゴシック" panose="020B0600070205080204" pitchFamily="34" charset="-128"/>
            </a:endParaRPr>
          </a:p>
        </p:txBody>
      </p:sp>
      <p:sp>
        <p:nvSpPr>
          <p:cNvPr id="203780" name="TextBox 1">
            <a:extLst>
              <a:ext uri="{FF2B5EF4-FFF2-40B4-BE49-F238E27FC236}">
                <a16:creationId xmlns:a16="http://schemas.microsoft.com/office/drawing/2014/main" id="{0883CE6E-A958-463A-AAE3-7774501AED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2727326"/>
            <a:ext cx="4611688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Route / Path to Market</a:t>
            </a: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Financials: Startup &amp; Operating Cost/Budget Estimates; Revenue Projection Summary</a:t>
            </a: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Traction/Early Adopter Sales/Proof of Concept </a:t>
            </a: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Major Milestone Timeline / Phases </a:t>
            </a:r>
            <a:endParaRPr lang="en-US" altLang="en-US" sz="1300" b="1" i="1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1300" b="1" i="1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cs typeface="Calibri" panose="020F0502020204030204" pitchFamily="34" charset="0"/>
              </a:rPr>
              <a:t>Strategic Marketing Plan Elements </a:t>
            </a: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1300" b="1" i="1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Investment Request; Detailed Use of Funds </a:t>
            </a: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fontAlgn="base">
              <a:spcBef>
                <a:spcPts val="375"/>
              </a:spcBef>
              <a:spcAft>
                <a:spcPct val="0"/>
              </a:spcAft>
              <a:buSzPct val="80000"/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Risk Mitigation </a:t>
            </a: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1300" b="1" i="1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Call to action / Points of Contact</a:t>
            </a:r>
            <a:r>
              <a:rPr lang="en-US" altLang="en-US" sz="1300" b="1" i="1">
                <a:solidFill>
                  <a:srgbClr val="000000"/>
                </a:solidFill>
                <a:latin typeface="Verdana" panose="020B0604030504040204" pitchFamily="34" charset="0"/>
                <a:cs typeface="Calibri" panose="020F0502020204030204" pitchFamily="34" charset="0"/>
              </a:rPr>
              <a:t>  </a:t>
            </a:r>
            <a:endParaRPr lang="en-US" altLang="en-US" sz="130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3781" name="Rectangle 4">
            <a:extLst>
              <a:ext uri="{FF2B5EF4-FFF2-40B4-BE49-F238E27FC236}">
                <a16:creationId xmlns:a16="http://schemas.microsoft.com/office/drawing/2014/main" id="{2D5BEC46-F991-4345-8DAE-37D434FEC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3701" y="34926"/>
            <a:ext cx="8856663" cy="277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800100" indent="-3429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257300" indent="-3429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714500" indent="-3429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2000" b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Suggested DRAFT Storyboard Outline Flow for your Investor Pitch Deck </a:t>
            </a:r>
          </a:p>
          <a:p>
            <a:pPr lvl="1" fontAlgn="base"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6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useful </a:t>
            </a:r>
            <a:r>
              <a:rPr lang="en-US" altLang="en-US" sz="1600" i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starting point </a:t>
            </a:r>
            <a:r>
              <a:rPr lang="en-US" altLang="en-US" sz="16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powerpoint template to create a compelling “story” that can be made relevant for a variety of targeted audiences (i.e. Investor, Bank, Customer, Client, etc.)</a:t>
            </a:r>
          </a:p>
          <a:p>
            <a:pPr lvl="2" fontAlgn="base"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6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modify pages depending on presentation objectives and type of audience</a:t>
            </a:r>
          </a:p>
          <a:p>
            <a:pPr lvl="2" fontAlgn="base"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6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a draft for review, iteration and edit</a:t>
            </a:r>
          </a:p>
          <a:p>
            <a:pPr lvl="3" fontAlgn="base"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6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the template by making each bolded element its own page title </a:t>
            </a:r>
          </a:p>
          <a:p>
            <a:pPr lvl="3" fontAlgn="base"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6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build 3 bulleted phrases per powerpoint page to reflect key points to emphasize </a:t>
            </a: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</a:pPr>
            <a:endParaRPr lang="en-US" altLang="en-US" sz="20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3DA6026-B670-4B59-9E27-3418790AB828}"/>
              </a:ext>
            </a:extLst>
          </p:cNvPr>
          <p:cNvCxnSpPr>
            <a:cxnSpLocks/>
          </p:cNvCxnSpPr>
          <p:nvPr/>
        </p:nvCxnSpPr>
        <p:spPr>
          <a:xfrm flipV="1">
            <a:off x="1470026" y="2578101"/>
            <a:ext cx="9197975" cy="30163"/>
          </a:xfrm>
          <a:prstGeom prst="line">
            <a:avLst/>
          </a:prstGeom>
          <a:ln w="28575">
            <a:solidFill>
              <a:srgbClr val="66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3">
            <a:extLst>
              <a:ext uri="{FF2B5EF4-FFF2-40B4-BE49-F238E27FC236}">
                <a16:creationId xmlns:a16="http://schemas.microsoft.com/office/drawing/2014/main" id="{5ED03B82-E29F-4452-917A-E3FFDC51CB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0050" y="73025"/>
            <a:ext cx="8758238" cy="647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00075" indent="-257175" defTabSz="6858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fontAlgn="base"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800" b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Suggested Storyboard Outline Flow for your Investor Pitch Deck  (make each bolded header your headline on your powerpoint file pages; start with 3 bullets per page)  </a:t>
            </a:r>
          </a:p>
          <a:p>
            <a:pPr fontAlgn="base"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8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NOTE: This is a suggested starting point to create a compelling “story” that is relevant for the targeted audience (i.e. Investor, Bank, etc.) it can be modified; start with this for review and edit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do ? + your “WHY”.   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 second elevator pitch while you show your Company Name and Logo; Value proposition statement works here </a:t>
            </a:r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quick story about “Why You” “why Now”  (this is your “Start with a quick “Why” / emotional moment)  ;    this is your emotional “hook” </a:t>
            </a:r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The Team</a:t>
            </a:r>
            <a:r>
              <a:rPr lang="en-US" altLang="en-US" sz="800" b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.   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 founder Introduction / Management Team / Credentialing; gives reason to believe 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Investment Needs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. fast look at capital needs  and how will you spend it in broad strokes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Setup Context. 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- Context / Background / Provide a topside and large context – a “setup” - for your problem using credible research ; in what domain do you operate ?   What are the trends and dynamics of this industry space or domain;  In what portion of that market do you play in; is it growing ?  By how much year on year; who are customers ? 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The Problem</a:t>
            </a: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Calibri" panose="020F0502020204030204" pitchFamily="34" charset="0"/>
              </a:rPr>
              <a:t>-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What is the specific Market Problem the customer faces (outside in / jobs to be done) and in what “Domain Space” does this Opportunity “live in”  </a:t>
            </a: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The Solution and Value Proposition   </a:t>
            </a:r>
            <a:r>
              <a:rPr lang="en-US" altLang="en-US" sz="80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How will you solve the Market Problem?  What is your product and/or service?  High level how does it work ? What are you replacing ? Is your solution better than the best existing alternative ?   How strong is the Problem-Solution-Fit ?    How (specifically) will customers / clients benefit from this (e.g. $, time, etc. ) 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Competition.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- Who is your competition; fair and balanced compare and contrast ; if there are credible competitors, what “gap” do you fill; what capability do you have they do not have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Strategic Competitive Advantage.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Underlying “Magic” / Secret Sauce .  – why (specifically) would customers spend $ purchasing your solution ; why would they buy from you ; how are you superior, differentiated, unique, faster,etc. ; how are you better than the best existing alternative </a:t>
            </a:r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Calibri" panose="020F0502020204030204" pitchFamily="34" charset="0"/>
              </a:rPr>
              <a:t>Your Business model.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Revenue Model; grassroot assumptions ;  </a:t>
            </a:r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How do you make money today and scale tomorrow?  is it Software as a services, Hardware and software; who do you sell to; are there channel partners who sell to end use consumers / customers ?  what is your margin through the value chain </a:t>
            </a:r>
          </a:p>
          <a:p>
            <a:pPr lvl="1"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Route / Path to Market.  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What are your channels to the targeted markets / customers ; are there intermediaries selling for you ;  who; why is it a good fit; does your path help you scale 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Financial Cost and Revenue Projection Summary.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(3 years); Revenue, COGs, Margin year on year for 3 years; what are your growth assumptions and the drivers of growth ; what is your “burn” rate; when do you become profitable </a:t>
            </a:r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Traction / BETA/ Sales/Proof of Concept.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Your pilot customers / Picture of your sales pipeline ; early wins; early adopters ; pricing; monthly recurring revenue / equivalent 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Major Milestones</a:t>
            </a: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major events in support of the assumptions; critical, logical, relevant execution / inflection points; Importance, implications of those events </a:t>
            </a:r>
            <a:endParaRPr lang="en-US" altLang="en-US" sz="800" b="1" i="1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Investment Request ; Use of Funds Recap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; bit of detail around how much and where you intend to deploy capital E.g. Sales Acquisition, Strategic Marketing, Product Development, other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800">
              <a:solidFill>
                <a:srgbClr val="000000"/>
              </a:solidFill>
              <a:latin typeface="Verdana" panose="020B0604030504040204" pitchFamily="34" charset="0"/>
              <a:cs typeface="Calibri" panose="020F0502020204030204" pitchFamily="34" charset="0"/>
            </a:endParaRPr>
          </a:p>
          <a:p>
            <a:pPr fontAlgn="base">
              <a:spcBef>
                <a:spcPts val="375"/>
              </a:spcBef>
              <a:spcAft>
                <a:spcPct val="0"/>
              </a:spcAft>
              <a:buSzPct val="80000"/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Risk Mitigation.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Need to address measures in place to manage: Business risk, Financial risk, Legal Risk, Reputational risk, Cyber Risk 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altLang="en-US" sz="800" b="1" i="1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Call to action / Points of Contact</a:t>
            </a:r>
            <a:r>
              <a:rPr lang="en-US" altLang="en-US" sz="800" b="1" i="1">
                <a:solidFill>
                  <a:srgbClr val="000000"/>
                </a:solidFill>
                <a:latin typeface="Verdana" panose="020B060403050404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800">
                <a:solidFill>
                  <a:srgbClr val="00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end on an optimistic note; show your picture / Include your Contact Info and your company website URL </a:t>
            </a:r>
          </a:p>
          <a:p>
            <a:pPr algn="just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1F6AFF-B9B4-4B33-9AA2-EA4259241FBB}"/>
              </a:ext>
            </a:extLst>
          </p:cNvPr>
          <p:cNvSpPr/>
          <p:nvPr/>
        </p:nvSpPr>
        <p:spPr>
          <a:xfrm>
            <a:off x="9058276" y="5838825"/>
            <a:ext cx="1649413" cy="1857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en-US" sz="600" dirty="0">
                <a:solidFill>
                  <a:prstClr val="black"/>
                </a:solidFill>
                <a:latin typeface="Calibri" panose="020F0502020204030204"/>
                <a:ea typeface="ＭＳ Ｐゴシック" panose="020B0600070205080204" pitchFamily="34" charset="-128"/>
                <a:hlinkClick r:id="rId2"/>
              </a:rPr>
              <a:t>Source: https://www.ryrob.com/how-to-pitch/</a:t>
            </a:r>
            <a:endParaRPr lang="en-US" sz="600" dirty="0">
              <a:solidFill>
                <a:prstClr val="black"/>
              </a:solidFill>
              <a:latin typeface="Calibri" panose="020F0502020204030204"/>
              <a:ea typeface="ＭＳ Ｐゴシック" panose="020B0600070205080204" pitchFamily="34" charset="-12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07963E-4580-4B04-BF0F-F376E2E8BF03}"/>
              </a:ext>
            </a:extLst>
          </p:cNvPr>
          <p:cNvSpPr txBox="1"/>
          <p:nvPr/>
        </p:nvSpPr>
        <p:spPr>
          <a:xfrm>
            <a:off x="4786313" y="6416675"/>
            <a:ext cx="182245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</a:rPr>
              <a:t>ILLUSTRATIVE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944</Words>
  <Application>Microsoft Office PowerPoint</Application>
  <PresentationFormat>Widescreen</PresentationFormat>
  <Paragraphs>76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Verdana</vt:lpstr>
      <vt:lpstr>Wingdings</vt:lpstr>
      <vt:lpstr>2_Office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Owner</cp:lastModifiedBy>
  <cp:revision>3</cp:revision>
  <dcterms:created xsi:type="dcterms:W3CDTF">2019-09-22T15:07:54Z</dcterms:created>
  <dcterms:modified xsi:type="dcterms:W3CDTF">2020-06-11T20:53:30Z</dcterms:modified>
</cp:coreProperties>
</file>