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50" r:id="rId4"/>
    <p:sldMasterId id="2147483863" r:id="rId5"/>
  </p:sldMasterIdLst>
  <p:notesMasterIdLst>
    <p:notesMasterId r:id="rId52"/>
  </p:notesMasterIdLst>
  <p:handoutMasterIdLst>
    <p:handoutMasterId r:id="rId53"/>
  </p:handoutMasterIdLst>
  <p:sldIdLst>
    <p:sldId id="257" r:id="rId6"/>
    <p:sldId id="346" r:id="rId7"/>
    <p:sldId id="259" r:id="rId8"/>
    <p:sldId id="260" r:id="rId9"/>
    <p:sldId id="267" r:id="rId10"/>
    <p:sldId id="268" r:id="rId11"/>
    <p:sldId id="308" r:id="rId12"/>
    <p:sldId id="272" r:id="rId13"/>
    <p:sldId id="273" r:id="rId14"/>
    <p:sldId id="274" r:id="rId15"/>
    <p:sldId id="349" r:id="rId16"/>
    <p:sldId id="348" r:id="rId17"/>
    <p:sldId id="387" r:id="rId18"/>
    <p:sldId id="351" r:id="rId19"/>
    <p:sldId id="353" r:id="rId20"/>
    <p:sldId id="352" r:id="rId21"/>
    <p:sldId id="354" r:id="rId22"/>
    <p:sldId id="358" r:id="rId23"/>
    <p:sldId id="355" r:id="rId24"/>
    <p:sldId id="276" r:id="rId25"/>
    <p:sldId id="357" r:id="rId26"/>
    <p:sldId id="414" r:id="rId27"/>
    <p:sldId id="435" r:id="rId28"/>
    <p:sldId id="275" r:id="rId29"/>
    <p:sldId id="298" r:id="rId30"/>
    <p:sldId id="437" r:id="rId31"/>
    <p:sldId id="315" r:id="rId32"/>
    <p:sldId id="314" r:id="rId33"/>
    <p:sldId id="436" r:id="rId34"/>
    <p:sldId id="449" r:id="rId35"/>
    <p:sldId id="450" r:id="rId36"/>
    <p:sldId id="451" r:id="rId37"/>
    <p:sldId id="452" r:id="rId38"/>
    <p:sldId id="453" r:id="rId39"/>
    <p:sldId id="440" r:id="rId40"/>
    <p:sldId id="445" r:id="rId41"/>
    <p:sldId id="446" r:id="rId42"/>
    <p:sldId id="448" r:id="rId43"/>
    <p:sldId id="444" r:id="rId44"/>
    <p:sldId id="447" r:id="rId45"/>
    <p:sldId id="441" r:id="rId46"/>
    <p:sldId id="442" r:id="rId47"/>
    <p:sldId id="443" r:id="rId48"/>
    <p:sldId id="323" r:id="rId49"/>
    <p:sldId id="406" r:id="rId50"/>
    <p:sldId id="324" r:id="rId51"/>
  </p:sldIdLst>
  <p:sldSz cx="9144000" cy="6858000" type="screen4x3"/>
  <p:notesSz cx="6881813" cy="9296400"/>
  <p:custDataLst>
    <p:tags r:id="rId5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1">
          <p15:clr>
            <a:srgbClr val="A4A3A4"/>
          </p15:clr>
        </p15:guide>
        <p15:guide id="2" orient="horz" pos="3456" userDrawn="1">
          <p15:clr>
            <a:srgbClr val="A4A3A4"/>
          </p15:clr>
        </p15:guide>
        <p15:guide id="3" orient="horz" pos="897">
          <p15:clr>
            <a:srgbClr val="A4A3A4"/>
          </p15:clr>
        </p15:guide>
        <p15:guide id="4" orient="horz" pos="2496" userDrawn="1">
          <p15:clr>
            <a:srgbClr val="A4A3A4"/>
          </p15:clr>
        </p15:guide>
        <p15:guide id="5" pos="245">
          <p15:clr>
            <a:srgbClr val="A4A3A4"/>
          </p15:clr>
        </p15:guide>
        <p15:guide id="6" pos="5503">
          <p15:clr>
            <a:srgbClr val="A4A3A4"/>
          </p15:clr>
        </p15:guide>
        <p15:guide id="7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85" userDrawn="1">
          <p15:clr>
            <a:srgbClr val="A4A3A4"/>
          </p15:clr>
        </p15:guide>
        <p15:guide id="2" pos="2920" userDrawn="1">
          <p15:clr>
            <a:srgbClr val="A4A3A4"/>
          </p15:clr>
        </p15:guide>
        <p15:guide id="3" orient="horz" pos="2928" userDrawn="1">
          <p15:clr>
            <a:srgbClr val="A4A3A4"/>
          </p15:clr>
        </p15:guide>
        <p15:guide id="4" pos="216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16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000000"/>
    <a:srgbClr val="FF0000"/>
    <a:srgbClr val="C1961C"/>
    <a:srgbClr val="3399FF"/>
    <a:srgbClr val="FF9900"/>
    <a:srgbClr val="132F5A"/>
    <a:srgbClr val="AECF8D"/>
    <a:srgbClr val="CCCC00"/>
    <a:srgbClr val="6325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851" autoAdjust="0"/>
    <p:restoredTop sz="77193" autoAdjust="0"/>
  </p:normalViewPr>
  <p:slideViewPr>
    <p:cSldViewPr snapToGrid="0" snapToObjects="1">
      <p:cViewPr varScale="1">
        <p:scale>
          <a:sx n="51" d="100"/>
          <a:sy n="51" d="100"/>
        </p:scale>
        <p:origin x="1004" y="56"/>
      </p:cViewPr>
      <p:guideLst>
        <p:guide orient="horz" pos="551"/>
        <p:guide orient="horz" pos="3456"/>
        <p:guide orient="horz" pos="897"/>
        <p:guide orient="horz" pos="2496"/>
        <p:guide pos="245"/>
        <p:guide pos="5503"/>
        <p:guide pos="287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1086"/>
    </p:cViewPr>
  </p:sorterViewPr>
  <p:notesViewPr>
    <p:cSldViewPr snapToGrid="0" snapToObjects="1" showGuides="1">
      <p:cViewPr>
        <p:scale>
          <a:sx n="57" d="100"/>
          <a:sy n="57" d="100"/>
        </p:scale>
        <p:origin x="-4362" y="-888"/>
      </p:cViewPr>
      <p:guideLst>
        <p:guide orient="horz" pos="2185"/>
        <p:guide pos="2920"/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commentAuthors" Target="commentAuthor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handoutMaster" Target="handoutMasters/handoutMaster1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82119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25" tIns="46563" rIns="93125" bIns="46563" numCol="1" anchor="t" anchorCtr="0" compatLnSpc="1">
            <a:prstTxWarp prst="textNoShape">
              <a:avLst/>
            </a:prstTxWarp>
          </a:bodyPr>
          <a:lstStyle>
            <a:lvl1pPr defTabSz="931337" eaLnBrk="0" hangingPunct="0">
              <a:defRPr sz="1200"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8105" y="1"/>
            <a:ext cx="2982119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25" tIns="46563" rIns="93125" bIns="46563" numCol="1" anchor="t" anchorCtr="0" compatLnSpc="1">
            <a:prstTxWarp prst="textNoShape">
              <a:avLst/>
            </a:prstTxWarp>
          </a:bodyPr>
          <a:lstStyle>
            <a:lvl1pPr algn="r" defTabSz="931337" eaLnBrk="0" hangingPunct="0">
              <a:defRPr sz="1200"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0AC9553F-8325-48F3-88F8-20F92DFA5E78}" type="datetimeFigureOut">
              <a:rPr lang="en-US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29674"/>
            <a:ext cx="2982119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25" tIns="46563" rIns="93125" bIns="46563" numCol="1" anchor="b" anchorCtr="0" compatLnSpc="1">
            <a:prstTxWarp prst="textNoShape">
              <a:avLst/>
            </a:prstTxWarp>
          </a:bodyPr>
          <a:lstStyle>
            <a:lvl1pPr defTabSz="931337" eaLnBrk="0" hangingPunct="0">
              <a:defRPr sz="1200"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8105" y="8829674"/>
            <a:ext cx="2982119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25" tIns="46563" rIns="93125" bIns="46563" numCol="1" anchor="b" anchorCtr="0" compatLnSpc="1">
            <a:prstTxWarp prst="textNoShape">
              <a:avLst/>
            </a:prstTxWarp>
          </a:bodyPr>
          <a:lstStyle>
            <a:lvl1pPr algn="r" defTabSz="931337" eaLnBrk="0" hangingPunct="0">
              <a:defRPr sz="1200"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FB047D20-1039-4F42-A041-A23D1B3D5F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191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1" y="1"/>
            <a:ext cx="2982119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25" tIns="46563" rIns="93125" bIns="46563" numCol="1" anchor="t" anchorCtr="0" compatLnSpc="1">
            <a:prstTxWarp prst="textNoShape">
              <a:avLst/>
            </a:prstTxWarp>
          </a:bodyPr>
          <a:lstStyle>
            <a:lvl1pPr defTabSz="931337">
              <a:defRPr sz="1200"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98105" y="1"/>
            <a:ext cx="2982119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25" tIns="46563" rIns="93125" bIns="46563" numCol="1" anchor="t" anchorCtr="0" compatLnSpc="1">
            <a:prstTxWarp prst="textNoShape">
              <a:avLst/>
            </a:prstTxWarp>
          </a:bodyPr>
          <a:lstStyle>
            <a:lvl1pPr algn="r" defTabSz="931337">
              <a:defRPr sz="1200"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2739E7EF-DD00-4771-9338-3E617D22D772}" type="datetimeFigureOut">
              <a:rPr lang="en-US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6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88" tIns="45694" rIns="91388" bIns="45694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8183" y="4416429"/>
            <a:ext cx="55054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25" tIns="46563" rIns="93125" bIns="465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1" y="8829674"/>
            <a:ext cx="2982119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25" tIns="46563" rIns="93125" bIns="46563" numCol="1" anchor="b" anchorCtr="0" compatLnSpc="1">
            <a:prstTxWarp prst="textNoShape">
              <a:avLst/>
            </a:prstTxWarp>
          </a:bodyPr>
          <a:lstStyle>
            <a:lvl1pPr defTabSz="931337">
              <a:defRPr sz="1200"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98105" y="8829674"/>
            <a:ext cx="2982119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25" tIns="46563" rIns="93125" bIns="46563" numCol="1" anchor="b" anchorCtr="0" compatLnSpc="1">
            <a:prstTxWarp prst="textNoShape">
              <a:avLst/>
            </a:prstTxWarp>
          </a:bodyPr>
          <a:lstStyle>
            <a:lvl1pPr algn="r" defTabSz="931337">
              <a:defRPr sz="1200"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EA4401F7-0D4C-4C9B-8DF3-9D8D69B468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630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584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444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4723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0247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1146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959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9654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959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0187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707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19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530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340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4FF103-202E-4443-B6DC-EC1761484791}" type="slidenum">
              <a:rPr lang="en-US">
                <a:solidFill>
                  <a:prstClr val="black"/>
                </a:solidFill>
              </a:rPr>
              <a:pPr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1796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A1E3-5103-4A93-AF82-56859F12BA5D}" type="slidenum">
              <a:rPr lang="en-US">
                <a:solidFill>
                  <a:prstClr val="black"/>
                </a:solidFill>
              </a:rPr>
              <a:pPr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8676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154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1994 DeWalt introduced</a:t>
            </a:r>
            <a:r>
              <a:rPr lang="en-US" baseline="0" dirty="0"/>
              <a:t> the cordless power tool product line.</a:t>
            </a:r>
            <a:endParaRPr lang="en-US" dirty="0"/>
          </a:p>
          <a:p>
            <a:r>
              <a:rPr lang="en-US" dirty="0"/>
              <a:t>Sold 1.5 million in the first year, making it the best product</a:t>
            </a:r>
            <a:r>
              <a:rPr lang="en-US" baseline="0" dirty="0"/>
              <a:t> launch in the company’s history. Industry standard is 50,000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A1E3-5103-4A93-AF82-56859F12BA5D}" type="slidenum">
              <a:rPr lang="en-US">
                <a:solidFill>
                  <a:prstClr val="black"/>
                </a:solidFill>
              </a:rPr>
              <a:pPr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145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1020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7721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340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7464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1174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379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7100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3957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7863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7453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6298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5110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18757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10173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52402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44340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0385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139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03594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54125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27577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74784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25429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4401F7-0D4C-4C9B-8DF3-9D8D69B46875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449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112FC-041A-4A67-9081-A9BAAC3030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EB92DF-3F37-40BF-92AB-EF28F21773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3667A-1E5B-4299-BB5A-0B3CDF860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33F677-02B4-4418-AD8E-E97B791D8EDF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B53C5C-1029-4985-B697-716205B5C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AEFD2-2AC2-4326-84B4-1BC34734C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7CA994-CC67-4277-8BEB-4FF7E95ED93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704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7CA1F-6BEC-41A2-9D9D-65C1DB1EF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67130-BFBA-4A33-A179-92A2EDEBC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F042C2-52D9-430D-AF49-0DA6871A3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12/6/2023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336B5F-36F4-49AD-8672-678EBE8C1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A6DEF-EAF4-49BE-9A6E-1DA033ED8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510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19F23-C104-44A8-AF24-385E47350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0760E-7BD9-4770-94B9-8E1F7F1405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41BA3-981F-4816-81AC-1835763BB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CE0AD-F6E7-4CF2-A303-12DF19374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EF3D0-7FB2-4168-B857-CEA1EDFDD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8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51B72-EF10-41E6-8AC1-950099684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8C146-AEAB-4D7C-8C66-A9A192FEC4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49595-0882-4CFD-9203-2BDE253D5C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BA0EDF-AB38-4055-BBFE-BAF6CCC6D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CBCE90-ADC0-4960-B4C2-C6470B4F5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7719B1-FE07-4122-8E98-32F331CEC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700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268A9-9B4D-4709-B8C6-3D18F71E5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37E2D-18F6-4519-9BD9-30D3A7FD38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1CA9AE-9709-451E-A382-64178C37C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E69C67-9CA7-4918-9C95-2D5BCF0412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089CDA-CAE5-4306-A6E5-1E21CB5997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AFD594-AE62-4801-8663-217AE653C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F62494-0093-4050-9ECD-8AB31E099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B7C66D-83C3-4FBF-A019-391491A5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783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826AF-AC49-4E0A-94FB-120F57F30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B523EB-203F-4FEF-B849-5026F475E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31112C-CDE3-4865-A3D6-6AA64FF4B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BE311A-C7A9-43C1-A3F0-C1EB42E87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928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6CA739-19E7-410D-ACEE-2D65C25F3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30B17FB0-51BA-409E-A480-B7823627AADC}" type="datetime8">
              <a:rPr lang="en-US" smtClean="0"/>
              <a:t>12/6/2023 1:26 PM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7AB710-40B9-45E0-B558-B53A7F8AB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BE89B-8F8E-48A8-B636-5D86B692E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90B4-C485-464E-8F59-D98658B9CC4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858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939BF-B0A8-4819-A501-D802D7298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A2A39-387A-4043-B0ED-B60EE1754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1ACC22-1166-4968-AD57-8700E8432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649A87-D8EF-4C96-AD06-39F049700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F42150-8B0D-420A-8B39-5863C2F3D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C79BD8-CE18-44EE-999D-B98B015ED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497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421A3-ED0E-4867-8C38-4615BEE50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6DC24E-3B97-45E6-89A7-3AC81F66A4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CBFD3C-2AE3-4E30-8FF8-C7E0BE6D83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906082-66A4-47DE-9824-617BCD5B8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83C0EE-4877-4638-A16C-E940F0CCB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1428D4-FED6-4404-BA77-50A896DB4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731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DF64-416F-4E59-98B1-A9780161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392D7C-F785-4256-84BA-290AD5F9E5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616F62-3870-4299-908C-D73FE50EC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43281-B535-424B-B529-41B41463B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8F667B-983F-4D25-AEFA-42293A37C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879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C0DDA7-F59B-4830-8E5D-6F926FB4D2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AAAA61-6CFA-4C04-B6C7-969D835B77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7291D-E7AF-428E-81E1-62DFAE584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DE4F7-0620-4B65-B1AA-05BD7514E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532A93-84E6-49AE-AD58-63D6945BB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914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605" y="0"/>
            <a:ext cx="823081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 bwMode="auto">
          <a:xfrm>
            <a:off x="456605" y="1294823"/>
            <a:ext cx="8230810" cy="4830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48" tIns="45674" rIns="91348" bIns="456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63401872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53218" y="768344"/>
            <a:ext cx="3804761" cy="3808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75" b="1" i="0">
                <a:solidFill>
                  <a:srgbClr val="0033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0020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75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8575">
              <a:spcBef>
                <a:spcPts val="11"/>
              </a:spcBef>
            </a:pPr>
            <a:fld id="{81D60167-4931-47E6-BA6A-407CBD079E47}" type="slidenum">
              <a:rPr lang="en-US" spc="-19" smtClean="0">
                <a:latin typeface="Arial"/>
                <a:cs typeface="Arial"/>
              </a:rPr>
              <a:pPr marL="28575">
                <a:spcBef>
                  <a:spcPts val="11"/>
                </a:spcBef>
              </a:pPr>
              <a:t>‹#›</a:t>
            </a:fld>
            <a:endParaRPr lang="en-US" spc="-19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2231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380873"/>
          </a:xfrm>
        </p:spPr>
        <p:txBody>
          <a:bodyPr lIns="0" tIns="0" rIns="0" bIns="0"/>
          <a:lstStyle>
            <a:lvl1pPr>
              <a:defRPr sz="2475" b="1" i="0">
                <a:solidFill>
                  <a:srgbClr val="0033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00769" y="1857313"/>
            <a:ext cx="8315325" cy="369332"/>
          </a:xfrm>
        </p:spPr>
        <p:txBody>
          <a:bodyPr lIns="0" tIns="0" rIns="0" bIns="0"/>
          <a:lstStyle>
            <a:lvl1pPr>
              <a:defRPr sz="2400" b="0" i="0">
                <a:solidFill>
                  <a:srgbClr val="0020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75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8575">
              <a:spcBef>
                <a:spcPts val="11"/>
              </a:spcBef>
            </a:pPr>
            <a:fld id="{81D60167-4931-47E6-BA6A-407CBD079E47}" type="slidenum">
              <a:rPr lang="en-US" spc="-19" smtClean="0">
                <a:latin typeface="Arial"/>
                <a:cs typeface="Arial"/>
              </a:rPr>
              <a:pPr marL="28575">
                <a:spcBef>
                  <a:spcPts val="11"/>
                </a:spcBef>
              </a:pPr>
              <a:t>‹#›</a:t>
            </a:fld>
            <a:endParaRPr lang="en-US" spc="-19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37586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380873"/>
          </a:xfrm>
        </p:spPr>
        <p:txBody>
          <a:bodyPr lIns="0" tIns="0" rIns="0" bIns="0"/>
          <a:lstStyle>
            <a:lvl1pPr>
              <a:defRPr sz="2475" b="1" i="0">
                <a:solidFill>
                  <a:srgbClr val="0033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34615" y="1620762"/>
            <a:ext cx="3857201" cy="2423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75" b="0" i="0">
                <a:solidFill>
                  <a:srgbClr val="0020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091674" y="1699874"/>
            <a:ext cx="2874169" cy="2423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75" b="0" i="0">
                <a:solidFill>
                  <a:srgbClr val="0020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75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8575">
              <a:spcBef>
                <a:spcPts val="11"/>
              </a:spcBef>
            </a:pPr>
            <a:fld id="{81D60167-4931-47E6-BA6A-407CBD079E47}" type="slidenum">
              <a:rPr lang="en-US" spc="-19" smtClean="0">
                <a:latin typeface="Arial"/>
                <a:cs typeface="Arial"/>
              </a:rPr>
              <a:pPr marL="28575">
                <a:spcBef>
                  <a:spcPts val="11"/>
                </a:spcBef>
              </a:pPr>
              <a:t>‹#›</a:t>
            </a:fld>
            <a:endParaRPr lang="en-US" spc="-19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41281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380873"/>
          </a:xfrm>
        </p:spPr>
        <p:txBody>
          <a:bodyPr lIns="0" tIns="0" rIns="0" bIns="0"/>
          <a:lstStyle>
            <a:lvl1pPr>
              <a:defRPr sz="2475" b="1" i="0">
                <a:solidFill>
                  <a:srgbClr val="0033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75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8575">
              <a:spcBef>
                <a:spcPts val="11"/>
              </a:spcBef>
            </a:pPr>
            <a:fld id="{81D60167-4931-47E6-BA6A-407CBD079E47}" type="slidenum">
              <a:rPr lang="en-US" spc="-19" smtClean="0">
                <a:latin typeface="Arial"/>
                <a:cs typeface="Arial"/>
              </a:rPr>
              <a:pPr marL="28575">
                <a:spcBef>
                  <a:spcPts val="11"/>
                </a:spcBef>
              </a:pPr>
              <a:t>‹#›</a:t>
            </a:fld>
            <a:endParaRPr lang="en-US" spc="-19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6278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9144000" cy="93980"/>
          </a:xfrm>
          <a:custGeom>
            <a:avLst/>
            <a:gdLst/>
            <a:ahLst/>
            <a:cxnLst/>
            <a:rect l="l" t="t" r="r" b="b"/>
            <a:pathLst>
              <a:path w="12192000" h="93980">
                <a:moveTo>
                  <a:pt x="0" y="93661"/>
                </a:moveTo>
                <a:lnTo>
                  <a:pt x="12191999" y="93661"/>
                </a:lnTo>
                <a:lnTo>
                  <a:pt x="12191999" y="0"/>
                </a:lnTo>
                <a:lnTo>
                  <a:pt x="0" y="0"/>
                </a:lnTo>
                <a:lnTo>
                  <a:pt x="0" y="93661"/>
                </a:lnTo>
                <a:close/>
              </a:path>
            </a:pathLst>
          </a:custGeom>
          <a:solidFill>
            <a:srgbClr val="BE1237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bg object 17"/>
          <p:cNvSpPr/>
          <p:nvPr/>
        </p:nvSpPr>
        <p:spPr>
          <a:xfrm>
            <a:off x="0" y="6602413"/>
            <a:ext cx="9144000" cy="255904"/>
          </a:xfrm>
          <a:custGeom>
            <a:avLst/>
            <a:gdLst/>
            <a:ahLst/>
            <a:cxnLst/>
            <a:rect l="l" t="t" r="r" b="b"/>
            <a:pathLst>
              <a:path w="12192000" h="255904">
                <a:moveTo>
                  <a:pt x="12191999" y="255599"/>
                </a:moveTo>
                <a:lnTo>
                  <a:pt x="0" y="255599"/>
                </a:lnTo>
                <a:lnTo>
                  <a:pt x="0" y="0"/>
                </a:lnTo>
                <a:lnTo>
                  <a:pt x="12191999" y="0"/>
                </a:lnTo>
                <a:lnTo>
                  <a:pt x="12191999" y="255599"/>
                </a:lnTo>
                <a:close/>
              </a:path>
            </a:pathLst>
          </a:custGeom>
          <a:solidFill>
            <a:srgbClr val="00336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bg object 18"/>
          <p:cNvSpPr/>
          <p:nvPr/>
        </p:nvSpPr>
        <p:spPr>
          <a:xfrm>
            <a:off x="0" y="93663"/>
            <a:ext cx="9144000" cy="255904"/>
          </a:xfrm>
          <a:custGeom>
            <a:avLst/>
            <a:gdLst/>
            <a:ahLst/>
            <a:cxnLst/>
            <a:rect l="l" t="t" r="r" b="b"/>
            <a:pathLst>
              <a:path w="12192000" h="255904">
                <a:moveTo>
                  <a:pt x="12191999" y="255599"/>
                </a:moveTo>
                <a:lnTo>
                  <a:pt x="0" y="255599"/>
                </a:lnTo>
                <a:lnTo>
                  <a:pt x="0" y="0"/>
                </a:lnTo>
                <a:lnTo>
                  <a:pt x="12191999" y="0"/>
                </a:lnTo>
                <a:lnTo>
                  <a:pt x="12191999" y="255599"/>
                </a:lnTo>
                <a:close/>
              </a:path>
            </a:pathLst>
          </a:custGeom>
          <a:solidFill>
            <a:srgbClr val="00336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06900" y="479426"/>
            <a:ext cx="4737098" cy="602932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75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8575">
              <a:spcBef>
                <a:spcPts val="11"/>
              </a:spcBef>
            </a:pPr>
            <a:fld id="{81D60167-4931-47E6-BA6A-407CBD079E47}" type="slidenum">
              <a:rPr lang="en-US" spc="-19" smtClean="0">
                <a:latin typeface="Arial"/>
                <a:cs typeface="Arial"/>
              </a:rPr>
              <a:pPr marL="28575">
                <a:spcBef>
                  <a:spcPts val="11"/>
                </a:spcBef>
              </a:pPr>
              <a:t>‹#›</a:t>
            </a:fld>
            <a:endParaRPr lang="en-US" spc="-19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8359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CFD1B4-AA73-45BD-8D94-09B7E22F3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C0E734-00E6-4533-97A5-7C9A37C74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B873E-431D-4D43-BBAD-100468F78B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A2461AD-FB71-48F7-92AE-60ADAA4F6B89}" type="datetime1">
              <a:rPr lang="en-US" smtClean="0"/>
              <a:pPr>
                <a:defRPr/>
              </a:pPr>
              <a:t>12/6/2023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3A9563-80E9-47F9-8573-373FAFE0C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16F77D-59D9-44D4-8490-89AF38C3DA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A958597-FD28-41CC-B201-CE91FB9D10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475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869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9144000" cy="93980"/>
          </a:xfrm>
          <a:custGeom>
            <a:avLst/>
            <a:gdLst/>
            <a:ahLst/>
            <a:cxnLst/>
            <a:rect l="l" t="t" r="r" b="b"/>
            <a:pathLst>
              <a:path w="12192000" h="93980">
                <a:moveTo>
                  <a:pt x="0" y="93661"/>
                </a:moveTo>
                <a:lnTo>
                  <a:pt x="12191999" y="93661"/>
                </a:lnTo>
                <a:lnTo>
                  <a:pt x="12191999" y="0"/>
                </a:lnTo>
                <a:lnTo>
                  <a:pt x="0" y="0"/>
                </a:lnTo>
                <a:lnTo>
                  <a:pt x="0" y="93661"/>
                </a:lnTo>
                <a:close/>
              </a:path>
            </a:pathLst>
          </a:custGeom>
          <a:solidFill>
            <a:srgbClr val="BE1237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bg object 17"/>
          <p:cNvSpPr/>
          <p:nvPr/>
        </p:nvSpPr>
        <p:spPr>
          <a:xfrm>
            <a:off x="0" y="6602413"/>
            <a:ext cx="9144000" cy="255904"/>
          </a:xfrm>
          <a:custGeom>
            <a:avLst/>
            <a:gdLst/>
            <a:ahLst/>
            <a:cxnLst/>
            <a:rect l="l" t="t" r="r" b="b"/>
            <a:pathLst>
              <a:path w="12192000" h="255904">
                <a:moveTo>
                  <a:pt x="12191999" y="255599"/>
                </a:moveTo>
                <a:lnTo>
                  <a:pt x="0" y="255599"/>
                </a:lnTo>
                <a:lnTo>
                  <a:pt x="0" y="0"/>
                </a:lnTo>
                <a:lnTo>
                  <a:pt x="12191999" y="0"/>
                </a:lnTo>
                <a:lnTo>
                  <a:pt x="12191999" y="255599"/>
                </a:lnTo>
                <a:close/>
              </a:path>
            </a:pathLst>
          </a:custGeom>
          <a:solidFill>
            <a:srgbClr val="00336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bg object 18"/>
          <p:cNvSpPr/>
          <p:nvPr/>
        </p:nvSpPr>
        <p:spPr>
          <a:xfrm>
            <a:off x="0" y="93663"/>
            <a:ext cx="9144000" cy="255904"/>
          </a:xfrm>
          <a:custGeom>
            <a:avLst/>
            <a:gdLst/>
            <a:ahLst/>
            <a:cxnLst/>
            <a:rect l="l" t="t" r="r" b="b"/>
            <a:pathLst>
              <a:path w="12192000" h="255904">
                <a:moveTo>
                  <a:pt x="12191999" y="255599"/>
                </a:moveTo>
                <a:lnTo>
                  <a:pt x="0" y="255599"/>
                </a:lnTo>
                <a:lnTo>
                  <a:pt x="0" y="0"/>
                </a:lnTo>
                <a:lnTo>
                  <a:pt x="12191999" y="0"/>
                </a:lnTo>
                <a:lnTo>
                  <a:pt x="12191999" y="255599"/>
                </a:lnTo>
                <a:close/>
              </a:path>
            </a:pathLst>
          </a:custGeom>
          <a:solidFill>
            <a:srgbClr val="00336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5078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1" i="0">
                <a:solidFill>
                  <a:srgbClr val="0033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00769" y="1857313"/>
            <a:ext cx="831532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0020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341291" y="6463890"/>
            <a:ext cx="162401" cy="103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75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8575">
              <a:spcBef>
                <a:spcPts val="11"/>
              </a:spcBef>
            </a:pPr>
            <a:fld id="{81D60167-4931-47E6-BA6A-407CBD079E47}" type="slidenum">
              <a:rPr lang="en-US" spc="-19" smtClean="0">
                <a:latin typeface="Arial"/>
                <a:cs typeface="Arial"/>
              </a:rPr>
              <a:pPr marL="28575">
                <a:spcBef>
                  <a:spcPts val="11"/>
                </a:spcBef>
              </a:pPr>
              <a:t>‹#›</a:t>
            </a:fld>
            <a:endParaRPr lang="en-US" spc="-19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06696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1.jpg"/><Relationship Id="rId12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11" Type="http://schemas.openxmlformats.org/officeDocument/2006/relationships/image" Target="../media/image15.jp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hyperlink" Target="https://laurelridgesbdc.org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12" Type="http://schemas.openxmlformats.org/officeDocument/2006/relationships/image" Target="../media/image6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11" Type="http://schemas.openxmlformats.org/officeDocument/2006/relationships/image" Target="../media/image65.jpeg"/><Relationship Id="rId5" Type="http://schemas.openxmlformats.org/officeDocument/2006/relationships/image" Target="../media/image59.jpeg"/><Relationship Id="rId15" Type="http://schemas.openxmlformats.org/officeDocument/2006/relationships/image" Target="../media/image69.jpeg"/><Relationship Id="rId10" Type="http://schemas.openxmlformats.org/officeDocument/2006/relationships/image" Target="../media/image64.jpeg"/><Relationship Id="rId4" Type="http://schemas.openxmlformats.org/officeDocument/2006/relationships/image" Target="../media/image58.jpeg"/><Relationship Id="rId9" Type="http://schemas.openxmlformats.org/officeDocument/2006/relationships/image" Target="../media/image63.jpeg"/><Relationship Id="rId14" Type="http://schemas.openxmlformats.org/officeDocument/2006/relationships/image" Target="../media/image6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2.png"/><Relationship Id="rId4" Type="http://schemas.openxmlformats.org/officeDocument/2006/relationships/image" Target="../media/image91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ec.virginia.gov/" TargetMode="External"/><Relationship Id="rId3" Type="http://schemas.openxmlformats.org/officeDocument/2006/relationships/image" Target="../media/image93.png"/><Relationship Id="rId7" Type="http://schemas.openxmlformats.org/officeDocument/2006/relationships/hyperlink" Target="https://www.dpor.virginia.gov/" TargetMode="External"/><Relationship Id="rId12" Type="http://schemas.openxmlformats.org/officeDocument/2006/relationships/hyperlink" Target="https://www.winchesterva.gov/commissioner-of-the-revenue/forms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tax.virginia.gov/" TargetMode="External"/><Relationship Id="rId11" Type="http://schemas.openxmlformats.org/officeDocument/2006/relationships/hyperlink" Target="https://shenandoahcountyva.us/economic-development/business-licenses/" TargetMode="External"/><Relationship Id="rId5" Type="http://schemas.openxmlformats.org/officeDocument/2006/relationships/hyperlink" Target="https://irs.gov/" TargetMode="External"/><Relationship Id="rId10" Type="http://schemas.openxmlformats.org/officeDocument/2006/relationships/hyperlink" Target="https://www.strasburgva.com/finance/page/business-license-information" TargetMode="External"/><Relationship Id="rId4" Type="http://schemas.openxmlformats.org/officeDocument/2006/relationships/hyperlink" Target="https://www.scc.virginia.gov/" TargetMode="External"/><Relationship Id="rId9" Type="http://schemas.openxmlformats.org/officeDocument/2006/relationships/hyperlink" Target="https://www.newmarketvirginia.com/businesses/page/business-licenses#:~:text=Applying%20For%20A%20Business%20License,clicking%20on%20the%20link%20below.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mailto:JFrench@shenandoahcountyva.us" TargetMode="Externa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orbes.com/advisor/business/software/best-pos-system-for-small-business/#shopify_pos_section" TargetMode="External"/><Relationship Id="rId13" Type="http://schemas.openxmlformats.org/officeDocument/2006/relationships/hyperlink" Target="https://www.forbes.com/advisor/business/software/best-pos-system-for-small-business/" TargetMode="External"/><Relationship Id="rId3" Type="http://schemas.openxmlformats.org/officeDocument/2006/relationships/hyperlink" Target="https://www.forbes.com/advisor/business/software/best-pos-system-for-small-business/#ehopper_pos_section" TargetMode="External"/><Relationship Id="rId7" Type="http://schemas.openxmlformats.org/officeDocument/2006/relationships/hyperlink" Target="https://www.forbes.com/advisor/business/software/best-pos-system-for-small-business/#toast_section" TargetMode="External"/><Relationship Id="rId12" Type="http://schemas.openxmlformats.org/officeDocument/2006/relationships/image" Target="../media/image9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square.sjv.io/jWxavb" TargetMode="External"/><Relationship Id="rId11" Type="http://schemas.openxmlformats.org/officeDocument/2006/relationships/hyperlink" Target="https://www.forbes.com/advisor/business/software/best-pos-system-for-small-business/#aloha_cloud_section" TargetMode="External"/><Relationship Id="rId5" Type="http://schemas.openxmlformats.org/officeDocument/2006/relationships/hyperlink" Target="https://www.forbes.com/advisor/business/software/best-pos-system-for-small-business/#clover_section" TargetMode="External"/><Relationship Id="rId10" Type="http://schemas.openxmlformats.org/officeDocument/2006/relationships/hyperlink" Target="https://www.forbes.com/advisor/business/software/best-pos-system-for-small-business/#paypal_pos_section" TargetMode="External"/><Relationship Id="rId4" Type="http://schemas.openxmlformats.org/officeDocument/2006/relationships/hyperlink" Target="https://www.forbes.com/advisor/business/software/best-pos-system-for-small-business/#lightspeed_pos_section" TargetMode="External"/><Relationship Id="rId9" Type="http://schemas.openxmlformats.org/officeDocument/2006/relationships/hyperlink" Target="https://www.forbes.com/advisor/business/software/best-pos-system-for-small-business/#korona_pos_section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7" Type="http://schemas.openxmlformats.org/officeDocument/2006/relationships/image" Target="../media/image11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laurelridgesbdc.org/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shenandoahcountyva.us/economic-development/" TargetMode="External"/><Relationship Id="rId5" Type="http://schemas.openxmlformats.org/officeDocument/2006/relationships/hyperlink" Target="https://www.shenandoahcountychamber.com/" TargetMode="External"/><Relationship Id="rId4" Type="http://schemas.openxmlformats.org/officeDocument/2006/relationships/hyperlink" Target="mailto:ckriz@laurelridge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1999" y="6857999"/>
                </a:moveTo>
                <a:lnTo>
                  <a:pt x="0" y="6857999"/>
                </a:lnTo>
                <a:lnTo>
                  <a:pt x="0" y="0"/>
                </a:lnTo>
                <a:lnTo>
                  <a:pt x="12191999" y="0"/>
                </a:lnTo>
                <a:lnTo>
                  <a:pt x="12191999" y="6857999"/>
                </a:lnTo>
                <a:close/>
              </a:path>
            </a:pathLst>
          </a:custGeom>
          <a:solidFill>
            <a:srgbClr val="002E65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pPr defTabSz="685800"/>
            <a:endParaRPr sz="1350" kern="0">
              <a:solidFill>
                <a:sysClr val="windowText" lastClr="000000"/>
              </a:solidFill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38320" y="1084168"/>
            <a:ext cx="4433401" cy="422441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9015" y="474372"/>
            <a:ext cx="4824889" cy="117660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4500" spc="-278" dirty="0">
                <a:solidFill>
                  <a:srgbClr val="FFFFFF"/>
                </a:solidFill>
                <a:latin typeface="Tahoma"/>
                <a:cs typeface="Tahoma"/>
              </a:rPr>
              <a:t>Starting</a:t>
            </a:r>
            <a:r>
              <a:rPr sz="4500" spc="-4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500" spc="-353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4500" spc="-4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500" spc="-311" dirty="0">
                <a:solidFill>
                  <a:srgbClr val="FFFFFF"/>
                </a:solidFill>
                <a:latin typeface="Tahoma"/>
                <a:cs typeface="Tahoma"/>
              </a:rPr>
              <a:t>Business</a:t>
            </a:r>
            <a:endParaRPr sz="4500" dirty="0">
              <a:latin typeface="Tahoma"/>
              <a:cs typeface="Tahoma"/>
            </a:endParaRPr>
          </a:p>
          <a:p>
            <a:pPr marL="9525">
              <a:spcBef>
                <a:spcPts val="60"/>
              </a:spcBef>
            </a:pPr>
            <a:r>
              <a:rPr lang="en-US" sz="3000" spc="-206" dirty="0">
                <a:solidFill>
                  <a:srgbClr val="FFFFFF"/>
                </a:solidFill>
                <a:latin typeface="Tahoma"/>
                <a:cs typeface="Tahoma"/>
              </a:rPr>
              <a:t>November 2, 2022</a:t>
            </a:r>
            <a:endParaRPr sz="3000" dirty="0">
              <a:latin typeface="Tahoma"/>
              <a:cs typeface="Tahom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3E68C8-B602-38A3-A6A3-7E3B0E6BC3AA}"/>
              </a:ext>
            </a:extLst>
          </p:cNvPr>
          <p:cNvSpPr txBox="1"/>
          <p:nvPr/>
        </p:nvSpPr>
        <p:spPr>
          <a:xfrm>
            <a:off x="1100897" y="2858270"/>
            <a:ext cx="35277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Presented by:</a:t>
            </a:r>
          </a:p>
          <a:p>
            <a:r>
              <a:rPr lang="en-US" dirty="0">
                <a:solidFill>
                  <a:schemeClr val="bg1"/>
                </a:solidFill>
              </a:rPr>
              <a:t>  Christine Kriz, MBA</a:t>
            </a:r>
          </a:p>
          <a:p>
            <a:r>
              <a:rPr lang="en-US" dirty="0">
                <a:solidFill>
                  <a:schemeClr val="bg1"/>
                </a:solidFill>
              </a:rPr>
              <a:t>  Laurel Ridge Community College</a:t>
            </a:r>
          </a:p>
          <a:p>
            <a:r>
              <a:rPr lang="en-US" dirty="0">
                <a:solidFill>
                  <a:schemeClr val="bg1"/>
                </a:solidFill>
              </a:rPr>
              <a:t>  SBDC Director</a:t>
            </a:r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0D46BA43-6C4D-EC72-7654-DDB55ED10F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39" y="5485180"/>
            <a:ext cx="1369179" cy="10542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88E560-7852-E796-0893-F1606385EC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1438" y="5442073"/>
            <a:ext cx="798645" cy="1097375"/>
          </a:xfrm>
          <a:prstGeom prst="rect">
            <a:avLst/>
          </a:prstGeom>
        </p:spPr>
      </p:pic>
      <p:pic>
        <p:nvPicPr>
          <p:cNvPr id="16" name="Picture 15" descr="Logo&#10;&#10;Description automatically generated with medium confidence">
            <a:extLst>
              <a:ext uri="{FF2B5EF4-FFF2-40B4-BE49-F238E27FC236}">
                <a16:creationId xmlns:a16="http://schemas.microsoft.com/office/drawing/2014/main" id="{E3488AC7-DB49-2813-8F14-587E552914B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421" y="5442073"/>
            <a:ext cx="2439410" cy="1071994"/>
          </a:xfrm>
          <a:prstGeom prst="rect">
            <a:avLst/>
          </a:prstGeom>
        </p:spPr>
      </p:pic>
      <p:pic>
        <p:nvPicPr>
          <p:cNvPr id="20" name="Picture 19" descr="Text&#10;&#10;Description automatically generated with low confidence">
            <a:extLst>
              <a:ext uri="{FF2B5EF4-FFF2-40B4-BE49-F238E27FC236}">
                <a16:creationId xmlns:a16="http://schemas.microsoft.com/office/drawing/2014/main" id="{757BCD37-029A-A62A-A15E-DC43FE6561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110" y="5225597"/>
            <a:ext cx="2055212" cy="13855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836" y="880491"/>
            <a:ext cx="8229600" cy="609600"/>
          </a:xfrm>
        </p:spPr>
        <p:txBody>
          <a:bodyPr>
            <a:noAutofit/>
          </a:bodyPr>
          <a:lstStyle/>
          <a:p>
            <a:r>
              <a:rPr lang="en-US" sz="4800" b="1" u="sng" dirty="0">
                <a:solidFill>
                  <a:srgbClr val="FF0000"/>
                </a:solidFill>
              </a:rPr>
              <a:t>Our 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836" y="1727073"/>
            <a:ext cx="7790714" cy="4854702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Step 1: Key Considerations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Step 2: Customer Validation/Discovery</a:t>
            </a:r>
            <a:endParaRPr lang="en-US" sz="2800" b="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800" b="0" dirty="0"/>
              <a:t>Step 3: </a:t>
            </a:r>
            <a:r>
              <a:rPr lang="en-US" sz="2800" dirty="0"/>
              <a:t>Why a Business Plan</a:t>
            </a:r>
            <a:endParaRPr lang="en-US" sz="2800" b="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800" b="0" dirty="0"/>
              <a:t>Step 4: Choose a Busines</a:t>
            </a:r>
            <a:r>
              <a:rPr lang="en-US" sz="2800" dirty="0"/>
              <a:t>s Structure</a:t>
            </a:r>
            <a:endParaRPr lang="en-US" sz="2800" b="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Step 5: Register Your Business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Step 6: Finance Your Business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Step 7: Set up Bank Account/Insurances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Step 8: Taxes and Fees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800" b="0" dirty="0"/>
          </a:p>
          <a:p>
            <a:pPr>
              <a:spcBef>
                <a:spcPts val="0"/>
              </a:spcBef>
            </a:pPr>
            <a:endParaRPr lang="en-US" sz="2800" b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043204-2214-40D9-B953-692B1EBE8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633" y="1877653"/>
            <a:ext cx="3200400" cy="230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219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406901" y="1216820"/>
            <a:ext cx="4737259" cy="4521994"/>
            <a:chOff x="5875867" y="479426"/>
            <a:chExt cx="6316345" cy="6029325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75867" y="479426"/>
              <a:ext cx="6316132" cy="602932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6000" y="557304"/>
              <a:ext cx="5562943" cy="1068293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847456" y="2890402"/>
            <a:ext cx="3561874" cy="287579"/>
          </a:xfrm>
          <a:prstGeom prst="rect">
            <a:avLst/>
          </a:prstGeom>
        </p:spPr>
        <p:txBody>
          <a:bodyPr vert="horz" wrap="square" lIns="0" tIns="10478" rIns="0" bIns="0" rtlCol="0">
            <a:spAutoFit/>
          </a:bodyPr>
          <a:lstStyle/>
          <a:p>
            <a:pPr marL="9525">
              <a:spcBef>
                <a:spcPts val="83"/>
              </a:spcBef>
            </a:pPr>
            <a:r>
              <a:rPr sz="1800" spc="-64" dirty="0">
                <a:solidFill>
                  <a:srgbClr val="BE1237"/>
                </a:solidFill>
                <a:latin typeface="Tahoma"/>
                <a:cs typeface="Tahoma"/>
              </a:rPr>
              <a:t>EMPOWERING</a:t>
            </a:r>
            <a:r>
              <a:rPr sz="1800" spc="-127" dirty="0">
                <a:solidFill>
                  <a:srgbClr val="BE1237"/>
                </a:solidFill>
                <a:latin typeface="Tahoma"/>
                <a:cs typeface="Tahoma"/>
              </a:rPr>
              <a:t> </a:t>
            </a:r>
            <a:r>
              <a:rPr sz="1800" spc="-71" dirty="0">
                <a:solidFill>
                  <a:srgbClr val="BE1237"/>
                </a:solidFill>
                <a:latin typeface="Tahoma"/>
                <a:cs typeface="Tahoma"/>
              </a:rPr>
              <a:t>ENTREPRENEURS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71290" y="4373736"/>
            <a:ext cx="718185" cy="245325"/>
          </a:xfrm>
          <a:prstGeom prst="rect">
            <a:avLst/>
          </a:prstGeom>
        </p:spPr>
        <p:txBody>
          <a:bodyPr vert="horz" wrap="square" lIns="0" tIns="8573" rIns="0" bIns="0" rtlCol="0">
            <a:spAutoFit/>
          </a:bodyPr>
          <a:lstStyle/>
          <a:p>
            <a:pPr marL="9525">
              <a:spcBef>
                <a:spcPts val="68"/>
              </a:spcBef>
            </a:pPr>
            <a:r>
              <a:rPr sz="1538" spc="-8" dirty="0">
                <a:solidFill>
                  <a:srgbClr val="002060"/>
                </a:solidFill>
                <a:latin typeface="Arial"/>
                <a:cs typeface="Arial"/>
              </a:rPr>
              <a:t>Training</a:t>
            </a:r>
            <a:endParaRPr sz="1538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69156" y="4373736"/>
            <a:ext cx="781050" cy="245325"/>
          </a:xfrm>
          <a:prstGeom prst="rect">
            <a:avLst/>
          </a:prstGeom>
        </p:spPr>
        <p:txBody>
          <a:bodyPr vert="horz" wrap="square" lIns="0" tIns="8573" rIns="0" bIns="0" rtlCol="0">
            <a:spAutoFit/>
          </a:bodyPr>
          <a:lstStyle/>
          <a:p>
            <a:pPr marL="9525">
              <a:spcBef>
                <a:spcPts val="68"/>
              </a:spcBef>
            </a:pPr>
            <a:r>
              <a:rPr sz="1538" spc="-8" dirty="0">
                <a:solidFill>
                  <a:srgbClr val="002060"/>
                </a:solidFill>
                <a:latin typeface="Arial"/>
                <a:cs typeface="Arial"/>
              </a:rPr>
              <a:t>Advising</a:t>
            </a:r>
            <a:endParaRPr sz="1538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30424" y="4373736"/>
            <a:ext cx="914876" cy="245325"/>
          </a:xfrm>
          <a:prstGeom prst="rect">
            <a:avLst/>
          </a:prstGeom>
        </p:spPr>
        <p:txBody>
          <a:bodyPr vert="horz" wrap="square" lIns="0" tIns="8573" rIns="0" bIns="0" rtlCol="0">
            <a:spAutoFit/>
          </a:bodyPr>
          <a:lstStyle/>
          <a:p>
            <a:pPr marL="9525">
              <a:spcBef>
                <a:spcPts val="68"/>
              </a:spcBef>
            </a:pPr>
            <a:r>
              <a:rPr sz="1538" spc="-34" dirty="0">
                <a:solidFill>
                  <a:srgbClr val="002060"/>
                </a:solidFill>
                <a:latin typeface="Arial"/>
                <a:cs typeface="Arial"/>
              </a:rPr>
              <a:t>Resources</a:t>
            </a:r>
            <a:endParaRPr sz="1538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90438" y="3429009"/>
            <a:ext cx="916978" cy="916978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63473" y="4999013"/>
            <a:ext cx="532805" cy="62009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91527" y="5073807"/>
            <a:ext cx="764137" cy="481124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1748679" y="1698656"/>
            <a:ext cx="5829300" cy="3913823"/>
            <a:chOff x="2331572" y="1121875"/>
            <a:chExt cx="7772400" cy="5218430"/>
          </a:xfrm>
        </p:grpSpPr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606450" y="3429012"/>
              <a:ext cx="1222638" cy="122263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729215" y="3576776"/>
              <a:ext cx="1116334" cy="110819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124775" y="1121875"/>
              <a:ext cx="6897074" cy="136154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04060" y="5516304"/>
              <a:ext cx="710665" cy="82376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006750" y="5708488"/>
              <a:ext cx="1868880" cy="526999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331572" y="5380286"/>
              <a:ext cx="7772400" cy="0"/>
            </a:xfrm>
            <a:custGeom>
              <a:avLst/>
              <a:gdLst/>
              <a:ahLst/>
              <a:cxnLst/>
              <a:rect l="l" t="t" r="r" b="b"/>
              <a:pathLst>
                <a:path w="7772400">
                  <a:moveTo>
                    <a:pt x="0" y="0"/>
                  </a:moveTo>
                  <a:lnTo>
                    <a:pt x="7772399" y="0"/>
                  </a:lnTo>
                </a:path>
              </a:pathLst>
            </a:custGeom>
            <a:ln w="76199">
              <a:solidFill>
                <a:srgbClr val="1B4587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4865623" y="5061134"/>
            <a:ext cx="3570446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45720">
              <a:spcBef>
                <a:spcPts val="75"/>
              </a:spcBef>
            </a:pPr>
            <a:r>
              <a:rPr lang="en-US" sz="675" spc="-15" dirty="0">
                <a:latin typeface="Arial"/>
                <a:cs typeface="Arial"/>
              </a:rPr>
              <a:t>Laurel Ridge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SBDC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is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hosted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by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lang="en-US" sz="675" spc="-15" dirty="0">
                <a:latin typeface="Arial"/>
                <a:cs typeface="Arial"/>
              </a:rPr>
              <a:t>Laurel Ridge community College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and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funded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in</a:t>
            </a:r>
            <a:r>
              <a:rPr sz="675" spc="-15" dirty="0">
                <a:latin typeface="Arial"/>
                <a:cs typeface="Arial"/>
              </a:rPr>
              <a:t> part </a:t>
            </a:r>
            <a:r>
              <a:rPr sz="675" dirty="0">
                <a:latin typeface="Arial"/>
                <a:cs typeface="Arial"/>
              </a:rPr>
              <a:t>through</a:t>
            </a:r>
            <a:r>
              <a:rPr sz="675" spc="-8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a</a:t>
            </a:r>
            <a:r>
              <a:rPr sz="675" spc="-8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cooperative</a:t>
            </a:r>
            <a:r>
              <a:rPr sz="675" spc="-8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agreement</a:t>
            </a:r>
            <a:r>
              <a:rPr sz="675" spc="-4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with</a:t>
            </a:r>
            <a:r>
              <a:rPr sz="675" spc="-8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the</a:t>
            </a:r>
            <a:r>
              <a:rPr sz="675" spc="-4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U.S.</a:t>
            </a:r>
            <a:r>
              <a:rPr sz="675" spc="-8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Small</a:t>
            </a:r>
            <a:r>
              <a:rPr sz="675" spc="-4" dirty="0">
                <a:latin typeface="Arial"/>
                <a:cs typeface="Arial"/>
              </a:rPr>
              <a:t> </a:t>
            </a:r>
            <a:r>
              <a:rPr sz="675" spc="-8" dirty="0">
                <a:latin typeface="Arial"/>
                <a:cs typeface="Arial"/>
              </a:rPr>
              <a:t>Business</a:t>
            </a:r>
            <a:r>
              <a:rPr sz="675" spc="-41" dirty="0">
                <a:latin typeface="Arial"/>
                <a:cs typeface="Arial"/>
              </a:rPr>
              <a:t> </a:t>
            </a:r>
            <a:r>
              <a:rPr sz="675" spc="-8" dirty="0">
                <a:latin typeface="Arial"/>
                <a:cs typeface="Arial"/>
              </a:rPr>
              <a:t>Administration, </a:t>
            </a:r>
            <a:r>
              <a:rPr sz="675" dirty="0">
                <a:latin typeface="Arial"/>
                <a:cs typeface="Arial"/>
              </a:rPr>
              <a:t>George</a:t>
            </a:r>
            <a:r>
              <a:rPr sz="675" spc="-4" dirty="0">
                <a:latin typeface="Arial"/>
                <a:cs typeface="Arial"/>
              </a:rPr>
              <a:t> </a:t>
            </a:r>
            <a:r>
              <a:rPr sz="675" spc="-8" dirty="0">
                <a:latin typeface="Arial"/>
                <a:cs typeface="Arial"/>
              </a:rPr>
              <a:t>Mason</a:t>
            </a:r>
            <a:endParaRPr sz="675" dirty="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791053" y="5266874"/>
            <a:ext cx="579596" cy="11349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675" spc="-8" dirty="0">
                <a:latin typeface="Arial"/>
                <a:cs typeface="Arial"/>
              </a:rPr>
              <a:t>University, </a:t>
            </a:r>
            <a:r>
              <a:rPr sz="675" spc="-19" dirty="0">
                <a:latin typeface="Arial"/>
                <a:cs typeface="Arial"/>
              </a:rPr>
              <a:t>and</a:t>
            </a:r>
            <a:endParaRPr sz="675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384998" y="5279827"/>
            <a:ext cx="3124200" cy="102592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84"/>
              </a:lnSpc>
            </a:pPr>
            <a:r>
              <a:rPr sz="675" dirty="0">
                <a:latin typeface="Arial"/>
                <a:cs typeface="Arial"/>
              </a:rPr>
              <a:t>GO</a:t>
            </a:r>
            <a:r>
              <a:rPr sz="675" spc="-26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VIRGINIA,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a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state</a:t>
            </a:r>
            <a:r>
              <a:rPr sz="675" dirty="0">
                <a:latin typeface="MS PGothic"/>
                <a:cs typeface="MS PGothic"/>
              </a:rPr>
              <a:t>‐</a:t>
            </a:r>
            <a:r>
              <a:rPr sz="675" dirty="0">
                <a:latin typeface="Arial"/>
                <a:cs typeface="Arial"/>
              </a:rPr>
              <a:t>funded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initiative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administered</a:t>
            </a:r>
            <a:r>
              <a:rPr sz="675" spc="-26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by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the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Virginia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Department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spc="-19" dirty="0">
                <a:latin typeface="Arial"/>
                <a:cs typeface="Arial"/>
              </a:rPr>
              <a:t>of</a:t>
            </a:r>
            <a:endParaRPr sz="675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67361" y="5382698"/>
            <a:ext cx="3375184" cy="102592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84"/>
              </a:lnSpc>
            </a:pPr>
            <a:r>
              <a:rPr sz="675" dirty="0">
                <a:latin typeface="Arial"/>
                <a:cs typeface="Arial"/>
              </a:rPr>
              <a:t>Housing</a:t>
            </a:r>
            <a:r>
              <a:rPr sz="675" spc="-30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and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Community</a:t>
            </a:r>
            <a:r>
              <a:rPr sz="675" spc="-19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Development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(DHCD)</a:t>
            </a:r>
            <a:r>
              <a:rPr sz="675" spc="-19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that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strengthens</a:t>
            </a:r>
            <a:r>
              <a:rPr sz="675" spc="-19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and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diversifies</a:t>
            </a:r>
            <a:r>
              <a:rPr sz="675" spc="-19" dirty="0">
                <a:latin typeface="Arial"/>
                <a:cs typeface="Arial"/>
              </a:rPr>
              <a:t> </a:t>
            </a:r>
            <a:r>
              <a:rPr sz="675" spc="-8" dirty="0">
                <a:latin typeface="Arial"/>
                <a:cs typeface="Arial"/>
              </a:rPr>
              <a:t>Virginia’s</a:t>
            </a:r>
            <a:endParaRPr sz="675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111812" y="5485567"/>
            <a:ext cx="2887980" cy="102592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84"/>
              </a:lnSpc>
            </a:pPr>
            <a:r>
              <a:rPr sz="675" dirty="0">
                <a:latin typeface="Arial"/>
                <a:cs typeface="Arial"/>
              </a:rPr>
              <a:t>economy</a:t>
            </a:r>
            <a:r>
              <a:rPr sz="675" spc="-23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and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fosters</a:t>
            </a:r>
            <a:r>
              <a:rPr sz="675" spc="-11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the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creation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of</a:t>
            </a:r>
            <a:r>
              <a:rPr sz="675" spc="-11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higher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wage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jobs</a:t>
            </a:r>
            <a:r>
              <a:rPr sz="675" spc="-11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in</a:t>
            </a:r>
            <a:r>
              <a:rPr sz="675" spc="-15" dirty="0">
                <a:latin typeface="Arial"/>
                <a:cs typeface="Arial"/>
              </a:rPr>
              <a:t> </a:t>
            </a:r>
            <a:r>
              <a:rPr sz="675" dirty="0">
                <a:latin typeface="Arial"/>
                <a:cs typeface="Arial"/>
              </a:rPr>
              <a:t>strategic</a:t>
            </a:r>
            <a:r>
              <a:rPr sz="675" spc="-11" dirty="0">
                <a:latin typeface="Arial"/>
                <a:cs typeface="Arial"/>
              </a:rPr>
              <a:t> </a:t>
            </a:r>
            <a:r>
              <a:rPr sz="675" spc="-8" dirty="0">
                <a:latin typeface="Arial"/>
                <a:cs typeface="Arial"/>
              </a:rPr>
              <a:t>industries.</a:t>
            </a:r>
            <a:endParaRPr sz="675">
              <a:latin typeface="Arial"/>
              <a:cs typeface="Arial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3EFDA56-01AE-1AAC-7FE6-8314B8B807E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8237" y="711538"/>
            <a:ext cx="1365622" cy="105469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4983BA9-0F57-309F-7E29-5F647B337097}"/>
              </a:ext>
            </a:extLst>
          </p:cNvPr>
          <p:cNvSpPr txBox="1"/>
          <p:nvPr/>
        </p:nvSpPr>
        <p:spPr>
          <a:xfrm>
            <a:off x="2582426" y="5821422"/>
            <a:ext cx="473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linkClick r:id="rId14"/>
              </a:rPr>
              <a:t>laurelridgesbdc.org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16820"/>
            <a:ext cx="9144000" cy="4783931"/>
            <a:chOff x="0" y="479426"/>
            <a:chExt cx="12192000" cy="6378575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75867" y="479426"/>
              <a:ext cx="6316132" cy="602932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5943600"/>
              <a:ext cx="12191999" cy="91439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796145" y="559947"/>
            <a:ext cx="3793808" cy="74828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algn="ctr">
              <a:spcBef>
                <a:spcPts val="75"/>
              </a:spcBef>
            </a:pPr>
            <a:r>
              <a:rPr lang="en-US" sz="4800" b="0" spc="-255" dirty="0">
                <a:solidFill>
                  <a:srgbClr val="002060"/>
                </a:solidFill>
                <a:latin typeface="Tahoma"/>
                <a:cs typeface="Tahoma"/>
              </a:rPr>
              <a:t>Our </a:t>
            </a:r>
            <a:r>
              <a:rPr sz="4800" b="0" spc="-386" dirty="0">
                <a:solidFill>
                  <a:srgbClr val="002060"/>
                </a:solidFill>
                <a:latin typeface="Tahoma"/>
                <a:cs typeface="Tahoma"/>
              </a:rPr>
              <a:t> </a:t>
            </a:r>
            <a:r>
              <a:rPr sz="4800" b="0" spc="-236" dirty="0">
                <a:solidFill>
                  <a:srgbClr val="002060"/>
                </a:solidFill>
                <a:latin typeface="Tahoma"/>
                <a:cs typeface="Tahoma"/>
              </a:rPr>
              <a:t>Services</a:t>
            </a:r>
            <a:endParaRPr sz="4800" b="0" dirty="0">
              <a:solidFill>
                <a:srgbClr val="002060"/>
              </a:solidFill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5608" y="2119787"/>
            <a:ext cx="4707731" cy="2394886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9525">
              <a:spcBef>
                <a:spcPts val="375"/>
              </a:spcBef>
            </a:pPr>
            <a:r>
              <a:rPr sz="1500" dirty="0">
                <a:latin typeface="Arial"/>
                <a:cs typeface="Arial"/>
              </a:rPr>
              <a:t>Armed</a:t>
            </a:r>
            <a:r>
              <a:rPr sz="1500" spc="4" dirty="0">
                <a:latin typeface="Arial"/>
                <a:cs typeface="Arial"/>
              </a:rPr>
              <a:t> </a:t>
            </a:r>
            <a:r>
              <a:rPr sz="1500" spc="71" dirty="0">
                <a:latin typeface="Arial"/>
                <a:cs typeface="Arial"/>
              </a:rPr>
              <a:t>with</a:t>
            </a:r>
            <a:r>
              <a:rPr sz="1500" dirty="0">
                <a:latin typeface="Arial"/>
                <a:cs typeface="Arial"/>
              </a:rPr>
              <a:t> </a:t>
            </a:r>
            <a:r>
              <a:rPr sz="1500" spc="-38" dirty="0">
                <a:solidFill>
                  <a:srgbClr val="FF3300"/>
                </a:solidFill>
                <a:latin typeface="Arial"/>
                <a:cs typeface="Arial"/>
              </a:rPr>
              <a:t>LOCAL</a:t>
            </a:r>
            <a:r>
              <a:rPr sz="1500" spc="-38" dirty="0">
                <a:solidFill>
                  <a:srgbClr val="616161"/>
                </a:solidFill>
                <a:latin typeface="Arial"/>
                <a:cs typeface="Arial"/>
              </a:rPr>
              <a:t>,</a:t>
            </a:r>
            <a:r>
              <a:rPr sz="1500" spc="4" dirty="0">
                <a:solidFill>
                  <a:srgbClr val="616161"/>
                </a:solidFill>
                <a:latin typeface="Arial"/>
                <a:cs typeface="Arial"/>
              </a:rPr>
              <a:t> </a:t>
            </a:r>
            <a:r>
              <a:rPr sz="1500" spc="-86" dirty="0">
                <a:solidFill>
                  <a:srgbClr val="008A3E"/>
                </a:solidFill>
                <a:latin typeface="Arial"/>
                <a:cs typeface="Arial"/>
              </a:rPr>
              <a:t>STATE</a:t>
            </a:r>
            <a:r>
              <a:rPr sz="1500" spc="-86" dirty="0">
                <a:solidFill>
                  <a:srgbClr val="616161"/>
                </a:solidFill>
                <a:latin typeface="Arial"/>
                <a:cs typeface="Arial"/>
              </a:rPr>
              <a:t>,</a:t>
            </a:r>
            <a:r>
              <a:rPr sz="1500" spc="4" dirty="0">
                <a:solidFill>
                  <a:srgbClr val="616161"/>
                </a:solidFill>
                <a:latin typeface="Arial"/>
                <a:cs typeface="Arial"/>
              </a:rPr>
              <a:t> </a:t>
            </a:r>
            <a:r>
              <a:rPr sz="1500" spc="-56" dirty="0">
                <a:solidFill>
                  <a:srgbClr val="1E6FAB"/>
                </a:solidFill>
                <a:latin typeface="Arial"/>
                <a:cs typeface="Arial"/>
              </a:rPr>
              <a:t>FEDERAL</a:t>
            </a:r>
            <a:r>
              <a:rPr sz="1500" dirty="0">
                <a:solidFill>
                  <a:srgbClr val="1E6FAB"/>
                </a:solidFill>
                <a:latin typeface="Arial"/>
                <a:cs typeface="Arial"/>
              </a:rPr>
              <a:t> </a:t>
            </a:r>
            <a:r>
              <a:rPr sz="1500" spc="-8" dirty="0">
                <a:latin typeface="Arial"/>
                <a:cs typeface="Arial"/>
              </a:rPr>
              <a:t>assets:</a:t>
            </a:r>
            <a:endParaRPr sz="1500" dirty="0">
              <a:latin typeface="Arial"/>
              <a:cs typeface="Arial"/>
            </a:endParaRPr>
          </a:p>
          <a:p>
            <a:pPr marL="1125855" indent="-261461">
              <a:spcBef>
                <a:spcPts val="300"/>
              </a:spcBef>
              <a:buClr>
                <a:srgbClr val="1E6FAB"/>
              </a:buClr>
              <a:buChar char="•"/>
              <a:tabLst>
                <a:tab pos="1125855" algn="l"/>
                <a:tab pos="1126331" algn="l"/>
              </a:tabLst>
            </a:pPr>
            <a:r>
              <a:rPr sz="1500" dirty="0">
                <a:latin typeface="Arial"/>
                <a:cs typeface="Arial"/>
              </a:rPr>
              <a:t>Market</a:t>
            </a:r>
            <a:r>
              <a:rPr sz="1500" spc="-41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and</a:t>
            </a:r>
            <a:r>
              <a:rPr sz="1500" spc="-38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Financial</a:t>
            </a:r>
            <a:r>
              <a:rPr sz="1500" spc="-41" dirty="0">
                <a:latin typeface="Arial"/>
                <a:cs typeface="Arial"/>
              </a:rPr>
              <a:t> </a:t>
            </a:r>
            <a:r>
              <a:rPr sz="1500" spc="-8" dirty="0">
                <a:latin typeface="Arial"/>
                <a:cs typeface="Arial"/>
              </a:rPr>
              <a:t>Research</a:t>
            </a:r>
            <a:endParaRPr sz="1500" dirty="0">
              <a:latin typeface="Arial"/>
              <a:cs typeface="Arial"/>
            </a:endParaRPr>
          </a:p>
          <a:p>
            <a:pPr marL="1125855" indent="-261461">
              <a:spcBef>
                <a:spcPts val="300"/>
              </a:spcBef>
              <a:buClr>
                <a:srgbClr val="1E6FAB"/>
              </a:buClr>
              <a:buChar char="•"/>
              <a:tabLst>
                <a:tab pos="1125855" algn="l"/>
                <a:tab pos="1126331" algn="l"/>
              </a:tabLst>
            </a:pPr>
            <a:r>
              <a:rPr sz="1500" spc="-19" dirty="0">
                <a:latin typeface="Arial"/>
                <a:cs typeface="Arial"/>
              </a:rPr>
              <a:t>Technical</a:t>
            </a:r>
            <a:r>
              <a:rPr sz="1500" spc="-68" dirty="0">
                <a:latin typeface="Arial"/>
                <a:cs typeface="Arial"/>
              </a:rPr>
              <a:t> </a:t>
            </a:r>
            <a:r>
              <a:rPr sz="1500" spc="-8" dirty="0">
                <a:latin typeface="Arial"/>
                <a:cs typeface="Arial"/>
              </a:rPr>
              <a:t>Training</a:t>
            </a:r>
            <a:endParaRPr sz="1500" dirty="0">
              <a:latin typeface="Arial"/>
              <a:cs typeface="Arial"/>
            </a:endParaRPr>
          </a:p>
          <a:p>
            <a:pPr marL="1125855" indent="-261461">
              <a:spcBef>
                <a:spcPts val="300"/>
              </a:spcBef>
              <a:buClr>
                <a:srgbClr val="1E6FAB"/>
              </a:buClr>
              <a:buChar char="•"/>
              <a:tabLst>
                <a:tab pos="1125855" algn="l"/>
                <a:tab pos="1126331" algn="l"/>
              </a:tabLst>
            </a:pPr>
            <a:r>
              <a:rPr sz="1500" dirty="0">
                <a:latin typeface="Arial"/>
                <a:cs typeface="Arial"/>
              </a:rPr>
              <a:t>Strategic</a:t>
            </a:r>
            <a:r>
              <a:rPr sz="1500" spc="4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Planning</a:t>
            </a:r>
            <a:r>
              <a:rPr sz="1500" spc="49" dirty="0">
                <a:latin typeface="Arial"/>
                <a:cs typeface="Arial"/>
              </a:rPr>
              <a:t> </a:t>
            </a:r>
            <a:r>
              <a:rPr sz="1500" spc="-15" dirty="0">
                <a:latin typeface="Arial"/>
                <a:cs typeface="Arial"/>
              </a:rPr>
              <a:t>Tools</a:t>
            </a:r>
            <a:endParaRPr sz="1500" dirty="0">
              <a:latin typeface="Arial"/>
              <a:cs typeface="Arial"/>
            </a:endParaRPr>
          </a:p>
          <a:p>
            <a:pPr marL="1125855" indent="-261461">
              <a:spcBef>
                <a:spcPts val="300"/>
              </a:spcBef>
              <a:buClr>
                <a:srgbClr val="1E6FAB"/>
              </a:buClr>
              <a:buChar char="•"/>
              <a:tabLst>
                <a:tab pos="1125855" algn="l"/>
                <a:tab pos="1126331" algn="l"/>
              </a:tabLst>
            </a:pPr>
            <a:r>
              <a:rPr sz="1500" dirty="0">
                <a:latin typeface="Arial"/>
                <a:cs typeface="Arial"/>
              </a:rPr>
              <a:t>Government</a:t>
            </a:r>
            <a:r>
              <a:rPr sz="1500" spc="-4" dirty="0">
                <a:latin typeface="Arial"/>
                <a:cs typeface="Arial"/>
              </a:rPr>
              <a:t> </a:t>
            </a:r>
            <a:r>
              <a:rPr sz="1500" spc="-8" dirty="0">
                <a:latin typeface="Arial"/>
                <a:cs typeface="Arial"/>
              </a:rPr>
              <a:t>Contracting</a:t>
            </a:r>
            <a:endParaRPr sz="1500" dirty="0">
              <a:latin typeface="Arial"/>
              <a:cs typeface="Arial"/>
            </a:endParaRPr>
          </a:p>
          <a:p>
            <a:pPr marL="1125855" indent="-261461">
              <a:spcBef>
                <a:spcPts val="300"/>
              </a:spcBef>
              <a:buClr>
                <a:srgbClr val="1E6FAB"/>
              </a:buClr>
              <a:buChar char="•"/>
              <a:tabLst>
                <a:tab pos="1125855" algn="l"/>
                <a:tab pos="1126331" algn="l"/>
              </a:tabLst>
            </a:pPr>
            <a:r>
              <a:rPr sz="1500" dirty="0">
                <a:latin typeface="Arial"/>
                <a:cs typeface="Arial"/>
              </a:rPr>
              <a:t>International</a:t>
            </a:r>
            <a:r>
              <a:rPr sz="1500" spc="172" dirty="0">
                <a:latin typeface="Arial"/>
                <a:cs typeface="Arial"/>
              </a:rPr>
              <a:t> </a:t>
            </a:r>
            <a:r>
              <a:rPr sz="1500" spc="-8" dirty="0">
                <a:latin typeface="Arial"/>
                <a:cs typeface="Arial"/>
              </a:rPr>
              <a:t>Trade</a:t>
            </a:r>
            <a:endParaRPr sz="1500" dirty="0">
              <a:latin typeface="Arial"/>
              <a:cs typeface="Arial"/>
            </a:endParaRPr>
          </a:p>
          <a:p>
            <a:pPr marL="1125855" marR="3810" indent="-261461">
              <a:spcBef>
                <a:spcPts val="300"/>
              </a:spcBef>
              <a:buClr>
                <a:srgbClr val="1E6FAB"/>
              </a:buClr>
              <a:buChar char="•"/>
              <a:tabLst>
                <a:tab pos="1125855" algn="l"/>
                <a:tab pos="1126331" algn="l"/>
              </a:tabLst>
            </a:pPr>
            <a:r>
              <a:rPr sz="1500" dirty="0">
                <a:latin typeface="Arial"/>
                <a:cs typeface="Arial"/>
              </a:rPr>
              <a:t>Industry</a:t>
            </a:r>
            <a:r>
              <a:rPr sz="1500" spc="49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Specialists</a:t>
            </a:r>
            <a:r>
              <a:rPr sz="1500" spc="49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(retail,</a:t>
            </a:r>
            <a:r>
              <a:rPr sz="1500" spc="53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craft</a:t>
            </a:r>
            <a:r>
              <a:rPr sz="1500" spc="49" dirty="0">
                <a:latin typeface="Arial"/>
                <a:cs typeface="Arial"/>
              </a:rPr>
              <a:t> </a:t>
            </a:r>
            <a:r>
              <a:rPr sz="1500" spc="-8" dirty="0">
                <a:latin typeface="Arial"/>
                <a:cs typeface="Arial"/>
              </a:rPr>
              <a:t>beverage, etc.)</a:t>
            </a:r>
            <a:endParaRPr sz="1500" dirty="0">
              <a:latin typeface="Arial"/>
              <a:cs typeface="Arial"/>
            </a:endParaRPr>
          </a:p>
          <a:p>
            <a:pPr marL="1125855" indent="-261461">
              <a:spcBef>
                <a:spcPts val="300"/>
              </a:spcBef>
              <a:buClr>
                <a:srgbClr val="1E6FAB"/>
              </a:buClr>
              <a:buChar char="•"/>
              <a:tabLst>
                <a:tab pos="1125855" algn="l"/>
                <a:tab pos="1126331" algn="l"/>
              </a:tabLst>
            </a:pPr>
            <a:r>
              <a:rPr sz="1500" dirty="0">
                <a:latin typeface="Arial"/>
                <a:cs typeface="Arial"/>
              </a:rPr>
              <a:t>Powerful</a:t>
            </a:r>
            <a:r>
              <a:rPr sz="1500" spc="240" dirty="0">
                <a:latin typeface="Arial"/>
                <a:cs typeface="Arial"/>
              </a:rPr>
              <a:t> </a:t>
            </a:r>
            <a:r>
              <a:rPr sz="1500" spc="-8" dirty="0">
                <a:latin typeface="Arial"/>
                <a:cs typeface="Arial"/>
              </a:rPr>
              <a:t>Professionals</a:t>
            </a:r>
            <a:endParaRPr sz="1500" dirty="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510412" y="1886713"/>
            <a:ext cx="5416203" cy="3427994"/>
            <a:chOff x="4680549" y="1372618"/>
            <a:chExt cx="7221604" cy="4570658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14299" y="2897637"/>
              <a:ext cx="1937875" cy="19406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458199" y="3023537"/>
              <a:ext cx="1650074" cy="165279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413749" y="2979086"/>
              <a:ext cx="1739264" cy="1741805"/>
            </a:xfrm>
            <a:custGeom>
              <a:avLst/>
              <a:gdLst/>
              <a:ahLst/>
              <a:cxnLst/>
              <a:rect l="l" t="t" r="r" b="b"/>
              <a:pathLst>
                <a:path w="1739265" h="1741804">
                  <a:moveTo>
                    <a:pt x="0" y="0"/>
                  </a:moveTo>
                  <a:lnTo>
                    <a:pt x="1738974" y="0"/>
                  </a:lnTo>
                  <a:lnTo>
                    <a:pt x="1738974" y="1741699"/>
                  </a:lnTo>
                  <a:lnTo>
                    <a:pt x="0" y="1741699"/>
                  </a:lnTo>
                  <a:lnTo>
                    <a:pt x="0" y="0"/>
                  </a:lnTo>
                  <a:close/>
                </a:path>
              </a:pathLst>
            </a:custGeom>
            <a:ln w="888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860392" y="1710282"/>
              <a:ext cx="1843332" cy="92630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04292" y="1836182"/>
              <a:ext cx="1555531" cy="63850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959842" y="1791732"/>
              <a:ext cx="1644650" cy="727710"/>
            </a:xfrm>
            <a:custGeom>
              <a:avLst/>
              <a:gdLst/>
              <a:ahLst/>
              <a:cxnLst/>
              <a:rect l="l" t="t" r="r" b="b"/>
              <a:pathLst>
                <a:path w="1644650" h="727710">
                  <a:moveTo>
                    <a:pt x="0" y="0"/>
                  </a:moveTo>
                  <a:lnTo>
                    <a:pt x="1644431" y="0"/>
                  </a:lnTo>
                  <a:lnTo>
                    <a:pt x="1644431" y="727401"/>
                  </a:lnTo>
                  <a:lnTo>
                    <a:pt x="0" y="727401"/>
                  </a:lnTo>
                  <a:lnTo>
                    <a:pt x="0" y="0"/>
                  </a:lnTo>
                  <a:close/>
                </a:path>
              </a:pathLst>
            </a:custGeom>
            <a:ln w="888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692961" y="2510596"/>
              <a:ext cx="1843332" cy="86061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836860" y="2636496"/>
              <a:ext cx="1555531" cy="572810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792410" y="2592046"/>
              <a:ext cx="1644650" cy="662305"/>
            </a:xfrm>
            <a:custGeom>
              <a:avLst/>
              <a:gdLst/>
              <a:ahLst/>
              <a:cxnLst/>
              <a:rect l="l" t="t" r="r" b="b"/>
              <a:pathLst>
                <a:path w="1644650" h="662304">
                  <a:moveTo>
                    <a:pt x="0" y="0"/>
                  </a:moveTo>
                  <a:lnTo>
                    <a:pt x="1644431" y="0"/>
                  </a:lnTo>
                  <a:lnTo>
                    <a:pt x="1644431" y="661710"/>
                  </a:lnTo>
                  <a:lnTo>
                    <a:pt x="0" y="661710"/>
                  </a:lnTo>
                  <a:lnTo>
                    <a:pt x="0" y="0"/>
                  </a:lnTo>
                  <a:close/>
                </a:path>
              </a:pathLst>
            </a:custGeom>
            <a:ln w="888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58821" y="3654080"/>
              <a:ext cx="1843332" cy="86061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202720" y="3779980"/>
              <a:ext cx="1555531" cy="57281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0158270" y="3735530"/>
              <a:ext cx="1644650" cy="662305"/>
            </a:xfrm>
            <a:custGeom>
              <a:avLst/>
              <a:gdLst/>
              <a:ahLst/>
              <a:cxnLst/>
              <a:rect l="l" t="t" r="r" b="b"/>
              <a:pathLst>
                <a:path w="1644650" h="662304">
                  <a:moveTo>
                    <a:pt x="0" y="0"/>
                  </a:moveTo>
                  <a:lnTo>
                    <a:pt x="1644431" y="0"/>
                  </a:lnTo>
                  <a:lnTo>
                    <a:pt x="1644431" y="661710"/>
                  </a:lnTo>
                  <a:lnTo>
                    <a:pt x="0" y="661710"/>
                  </a:lnTo>
                  <a:lnTo>
                    <a:pt x="0" y="0"/>
                  </a:lnTo>
                  <a:close/>
                </a:path>
              </a:pathLst>
            </a:custGeom>
            <a:ln w="888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939950" y="2430775"/>
              <a:ext cx="2515950" cy="75465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083850" y="2556675"/>
              <a:ext cx="2228149" cy="466849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9039399" y="2512225"/>
              <a:ext cx="2317115" cy="556260"/>
            </a:xfrm>
            <a:custGeom>
              <a:avLst/>
              <a:gdLst/>
              <a:ahLst/>
              <a:cxnLst/>
              <a:rect l="l" t="t" r="r" b="b"/>
              <a:pathLst>
                <a:path w="2317115" h="556260">
                  <a:moveTo>
                    <a:pt x="0" y="0"/>
                  </a:moveTo>
                  <a:lnTo>
                    <a:pt x="2317049" y="0"/>
                  </a:lnTo>
                  <a:lnTo>
                    <a:pt x="2317049" y="555749"/>
                  </a:lnTo>
                  <a:lnTo>
                    <a:pt x="0" y="555749"/>
                  </a:lnTo>
                  <a:lnTo>
                    <a:pt x="0" y="0"/>
                  </a:lnTo>
                  <a:close/>
                </a:path>
              </a:pathLst>
            </a:custGeom>
            <a:ln w="888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546450" y="1372618"/>
              <a:ext cx="3307225" cy="111647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690349" y="1498518"/>
              <a:ext cx="3019424" cy="82867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7645899" y="1454068"/>
              <a:ext cx="3108325" cy="917575"/>
            </a:xfrm>
            <a:custGeom>
              <a:avLst/>
              <a:gdLst/>
              <a:ahLst/>
              <a:cxnLst/>
              <a:rect l="l" t="t" r="r" b="b"/>
              <a:pathLst>
                <a:path w="3108325" h="917575">
                  <a:moveTo>
                    <a:pt x="0" y="0"/>
                  </a:moveTo>
                  <a:lnTo>
                    <a:pt x="3108324" y="0"/>
                  </a:lnTo>
                  <a:lnTo>
                    <a:pt x="3108324" y="917574"/>
                  </a:lnTo>
                  <a:lnTo>
                    <a:pt x="0" y="917574"/>
                  </a:lnTo>
                  <a:lnTo>
                    <a:pt x="0" y="0"/>
                  </a:lnTo>
                  <a:close/>
                </a:path>
              </a:pathLst>
            </a:custGeom>
            <a:ln w="888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680549" y="4683312"/>
              <a:ext cx="3153700" cy="1163386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824449" y="4809212"/>
              <a:ext cx="2865899" cy="875585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4779999" y="4764762"/>
              <a:ext cx="2955290" cy="964565"/>
            </a:xfrm>
            <a:custGeom>
              <a:avLst/>
              <a:gdLst/>
              <a:ahLst/>
              <a:cxnLst/>
              <a:rect l="l" t="t" r="r" b="b"/>
              <a:pathLst>
                <a:path w="2955290" h="964564">
                  <a:moveTo>
                    <a:pt x="0" y="0"/>
                  </a:moveTo>
                  <a:lnTo>
                    <a:pt x="2954799" y="0"/>
                  </a:lnTo>
                  <a:lnTo>
                    <a:pt x="2954799" y="964485"/>
                  </a:lnTo>
                  <a:lnTo>
                    <a:pt x="0" y="964485"/>
                  </a:lnTo>
                  <a:lnTo>
                    <a:pt x="0" y="0"/>
                  </a:lnTo>
                  <a:close/>
                </a:path>
              </a:pathLst>
            </a:custGeom>
            <a:ln w="888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955424" y="4779900"/>
              <a:ext cx="2926069" cy="1163376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099325" y="4905800"/>
              <a:ext cx="2638268" cy="875575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8054874" y="4861350"/>
              <a:ext cx="2727325" cy="964565"/>
            </a:xfrm>
            <a:custGeom>
              <a:avLst/>
              <a:gdLst/>
              <a:ahLst/>
              <a:cxnLst/>
              <a:rect l="l" t="t" r="r" b="b"/>
              <a:pathLst>
                <a:path w="2727325" h="964564">
                  <a:moveTo>
                    <a:pt x="0" y="0"/>
                  </a:moveTo>
                  <a:lnTo>
                    <a:pt x="2727168" y="0"/>
                  </a:lnTo>
                  <a:lnTo>
                    <a:pt x="2727168" y="964476"/>
                  </a:lnTo>
                  <a:lnTo>
                    <a:pt x="0" y="964476"/>
                  </a:lnTo>
                  <a:lnTo>
                    <a:pt x="0" y="0"/>
                  </a:lnTo>
                  <a:close/>
                </a:path>
              </a:pathLst>
            </a:custGeom>
            <a:ln w="888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8724797" y="5629062"/>
            <a:ext cx="155258" cy="19236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28575">
              <a:spcBef>
                <a:spcPts val="60"/>
              </a:spcBef>
            </a:pPr>
            <a:fld id="{81D60167-4931-47E6-BA6A-407CBD079E47}" type="slidenum">
              <a:rPr sz="1200" b="1" spc="-71" dirty="0">
                <a:solidFill>
                  <a:srgbClr val="4472C4"/>
                </a:solidFill>
                <a:latin typeface="Tahoma"/>
                <a:cs typeface="Tahoma"/>
              </a:rPr>
              <a:pPr marL="28575">
                <a:spcBef>
                  <a:spcPts val="60"/>
                </a:spcBef>
              </a:pPr>
              <a:t>4</a:t>
            </a:fld>
            <a:endParaRPr sz="12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D2E9B86-9A52-81C1-79D4-FB1C0B82B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761747"/>
          </a:xfrm>
        </p:spPr>
        <p:txBody>
          <a:bodyPr/>
          <a:lstStyle/>
          <a:p>
            <a:r>
              <a:rPr lang="en-US" dirty="0"/>
              <a:t>Key Considerations</a:t>
            </a:r>
            <a:br>
              <a:rPr lang="en-US" dirty="0"/>
            </a:br>
            <a:r>
              <a:rPr lang="en-US" dirty="0"/>
              <a:t>Conversations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123B11-35BA-F286-830D-26D26C7D3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043" y="1417274"/>
            <a:ext cx="8272989" cy="490770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2737" y="394425"/>
            <a:ext cx="5391938" cy="77136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lang="en-US" spc="-19" dirty="0"/>
              <a:t>Key Considerations</a:t>
            </a:r>
            <a:br>
              <a:rPr lang="en-US" spc="-19" dirty="0"/>
            </a:br>
            <a:r>
              <a:rPr lang="en-US" spc="-19" dirty="0"/>
              <a:t>Personal Assessment </a:t>
            </a:r>
            <a:endParaRPr spc="-19" dirty="0"/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2737" y="1630352"/>
            <a:ext cx="2981417" cy="2682841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5505969" y="5705167"/>
            <a:ext cx="121801" cy="105318"/>
          </a:xfrm>
          <a:prstGeom prst="rect">
            <a:avLst/>
          </a:prstGeom>
        </p:spPr>
        <p:txBody>
          <a:bodyPr vert="horz" wrap="square" lIns="0" tIns="1429" rIns="0" bIns="0" rtlCol="0">
            <a:spAutoFit/>
          </a:bodyPr>
          <a:lstStyle/>
          <a:p>
            <a:pPr marL="28575">
              <a:spcBef>
                <a:spcPts val="11"/>
              </a:spcBef>
            </a:pPr>
            <a:fld id="{81D60167-4931-47E6-BA6A-407CBD079E47}" type="slidenum">
              <a:rPr spc="-19" dirty="0">
                <a:latin typeface="Arial"/>
                <a:cs typeface="Arial"/>
              </a:rPr>
              <a:pPr marL="28575">
                <a:spcBef>
                  <a:spcPts val="11"/>
                </a:spcBef>
              </a:pPr>
              <a:t>6</a:t>
            </a:fld>
            <a:endParaRPr spc="-19" dirty="0">
              <a:latin typeface="Arial"/>
              <a:cs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E92537-154F-0E0F-1877-D64F3966B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4535" y="1436097"/>
            <a:ext cx="3687308" cy="18369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A704AA-C438-E3D7-40C7-978B222807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4031" y="3344137"/>
            <a:ext cx="2728315" cy="9690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08793D-1C07-51B9-84D5-5C6B703075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6912" y="4627315"/>
            <a:ext cx="3712786" cy="19143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981" y="765861"/>
            <a:ext cx="6090047" cy="849269"/>
          </a:xfrm>
          <a:prstGeom prst="rect">
            <a:avLst/>
          </a:prstGeom>
        </p:spPr>
        <p:txBody>
          <a:bodyPr vert="horz" wrap="square" lIns="0" tIns="86676" rIns="0" bIns="0" rtlCol="0">
            <a:spAutoFit/>
          </a:bodyPr>
          <a:lstStyle/>
          <a:p>
            <a:pPr marL="180975">
              <a:spcBef>
                <a:spcPts val="75"/>
              </a:spcBef>
            </a:pPr>
            <a:r>
              <a:rPr lang="en-US" spc="-15" dirty="0"/>
              <a:t>Key Considerations:</a:t>
            </a:r>
            <a:br>
              <a:rPr lang="en-US" spc="-15" dirty="0"/>
            </a:br>
            <a:r>
              <a:rPr lang="en-US" spc="-15" dirty="0"/>
              <a:t>Comfort Level with </a:t>
            </a:r>
            <a:r>
              <a:rPr spc="-15" dirty="0"/>
              <a:t>Risk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280090" y="2110978"/>
            <a:ext cx="5766435" cy="3592830"/>
            <a:chOff x="1706787" y="1671637"/>
            <a:chExt cx="7688580" cy="479044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11549" y="1676400"/>
              <a:ext cx="3763199" cy="229529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711549" y="1676400"/>
              <a:ext cx="3763645" cy="2295525"/>
            </a:xfrm>
            <a:custGeom>
              <a:avLst/>
              <a:gdLst/>
              <a:ahLst/>
              <a:cxnLst/>
              <a:rect l="l" t="t" r="r" b="b"/>
              <a:pathLst>
                <a:path w="3763645" h="2295525">
                  <a:moveTo>
                    <a:pt x="0" y="0"/>
                  </a:moveTo>
                  <a:lnTo>
                    <a:pt x="3763199" y="0"/>
                  </a:lnTo>
                  <a:lnTo>
                    <a:pt x="3763199" y="2295299"/>
                  </a:lnTo>
                  <a:lnTo>
                    <a:pt x="0" y="22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48200" y="1827325"/>
              <a:ext cx="2728500" cy="5913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27150" y="4161675"/>
              <a:ext cx="3763199" cy="229529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627150" y="4161675"/>
              <a:ext cx="3763645" cy="2295525"/>
            </a:xfrm>
            <a:custGeom>
              <a:avLst/>
              <a:gdLst/>
              <a:ahLst/>
              <a:cxnLst/>
              <a:rect l="l" t="t" r="r" b="b"/>
              <a:pathLst>
                <a:path w="3763645" h="2295525">
                  <a:moveTo>
                    <a:pt x="0" y="0"/>
                  </a:moveTo>
                  <a:lnTo>
                    <a:pt x="3763199" y="0"/>
                  </a:lnTo>
                  <a:lnTo>
                    <a:pt x="3763199" y="2295299"/>
                  </a:lnTo>
                  <a:lnTo>
                    <a:pt x="0" y="22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27150" y="1676400"/>
              <a:ext cx="3763199" cy="229529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627150" y="1676400"/>
              <a:ext cx="3763645" cy="2295525"/>
            </a:xfrm>
            <a:custGeom>
              <a:avLst/>
              <a:gdLst/>
              <a:ahLst/>
              <a:cxnLst/>
              <a:rect l="l" t="t" r="r" b="b"/>
              <a:pathLst>
                <a:path w="3763645" h="2295525">
                  <a:moveTo>
                    <a:pt x="0" y="0"/>
                  </a:moveTo>
                  <a:lnTo>
                    <a:pt x="3763199" y="0"/>
                  </a:lnTo>
                  <a:lnTo>
                    <a:pt x="3763199" y="2295299"/>
                  </a:lnTo>
                  <a:lnTo>
                    <a:pt x="0" y="22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11549" y="4161675"/>
              <a:ext cx="3763199" cy="2295299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711549" y="4161675"/>
              <a:ext cx="3763645" cy="2295525"/>
            </a:xfrm>
            <a:custGeom>
              <a:avLst/>
              <a:gdLst/>
              <a:ahLst/>
              <a:cxnLst/>
              <a:rect l="l" t="t" r="r" b="b"/>
              <a:pathLst>
                <a:path w="3763645" h="2295525">
                  <a:moveTo>
                    <a:pt x="0" y="0"/>
                  </a:moveTo>
                  <a:lnTo>
                    <a:pt x="3763199" y="0"/>
                  </a:lnTo>
                  <a:lnTo>
                    <a:pt x="3763199" y="2295299"/>
                  </a:lnTo>
                  <a:lnTo>
                    <a:pt x="0" y="22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408782" y="2232412"/>
            <a:ext cx="1455896" cy="22890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425" b="1" dirty="0">
                <a:solidFill>
                  <a:srgbClr val="FFFFFF"/>
                </a:solidFill>
                <a:latin typeface="Arial"/>
                <a:cs typeface="Arial"/>
              </a:rPr>
              <a:t>Operational</a:t>
            </a:r>
            <a:r>
              <a:rPr sz="1425" b="1" spc="-4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25" b="1" spc="-15" dirty="0">
                <a:solidFill>
                  <a:srgbClr val="FFFFFF"/>
                </a:solidFill>
                <a:latin typeface="Arial"/>
                <a:cs typeface="Arial"/>
              </a:rPr>
              <a:t>Risk</a:t>
            </a:r>
            <a:endParaRPr sz="1425">
              <a:latin typeface="Arial"/>
              <a:cs typeface="Arial"/>
            </a:endParaRPr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905440" y="2217028"/>
            <a:ext cx="2067807" cy="464907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5629114" y="2232412"/>
            <a:ext cx="1234916" cy="22890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425" b="1" dirty="0">
                <a:solidFill>
                  <a:srgbClr val="FFFFFF"/>
                </a:solidFill>
                <a:latin typeface="Arial"/>
                <a:cs typeface="Arial"/>
              </a:rPr>
              <a:t>Financial</a:t>
            </a:r>
            <a:r>
              <a:rPr sz="1425" b="1" spc="-3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25" b="1" spc="-15" dirty="0">
                <a:solidFill>
                  <a:srgbClr val="FFFFFF"/>
                </a:solidFill>
                <a:latin typeface="Arial"/>
                <a:cs typeface="Arial"/>
              </a:rPr>
              <a:t>Risk</a:t>
            </a:r>
            <a:endParaRPr sz="1425">
              <a:latin typeface="Arial"/>
              <a:cs typeface="Arial"/>
            </a:endParaRPr>
          </a:p>
        </p:txBody>
      </p:sp>
      <p:pic>
        <p:nvPicPr>
          <p:cNvPr id="17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11150" y="5311650"/>
            <a:ext cx="2046375" cy="443475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408782" y="5344893"/>
            <a:ext cx="1225391" cy="22890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425" b="1" dirty="0">
                <a:solidFill>
                  <a:srgbClr val="FFFFFF"/>
                </a:solidFill>
                <a:latin typeface="Arial"/>
                <a:cs typeface="Arial"/>
              </a:rPr>
              <a:t>Strategic</a:t>
            </a:r>
            <a:r>
              <a:rPr sz="1425" b="1" spc="-15" dirty="0">
                <a:solidFill>
                  <a:srgbClr val="FFFFFF"/>
                </a:solidFill>
                <a:latin typeface="Arial"/>
                <a:cs typeface="Arial"/>
              </a:rPr>
              <a:t> Risk</a:t>
            </a:r>
            <a:endParaRPr sz="1425">
              <a:latin typeface="Arial"/>
              <a:cs typeface="Arial"/>
            </a:endParaRPr>
          </a:p>
        </p:txBody>
      </p:sp>
      <p:pic>
        <p:nvPicPr>
          <p:cNvPr id="19" name="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995300" y="5325938"/>
            <a:ext cx="2046375" cy="443475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1547745" y="2646804"/>
            <a:ext cx="2134553" cy="74828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-476" algn="ctr">
              <a:spcBef>
                <a:spcPts val="75"/>
              </a:spcBef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Supply</a:t>
            </a:r>
            <a:r>
              <a:rPr sz="1200" spc="-2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r>
              <a:rPr sz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Logistics Recordkeeping</a:t>
            </a:r>
            <a:r>
              <a:rPr sz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1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Accounting Information</a:t>
            </a:r>
            <a:r>
              <a:rPr sz="1200" spc="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Management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Production</a:t>
            </a:r>
            <a:r>
              <a:rPr sz="1200" spc="-2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/</a:t>
            </a:r>
            <a:r>
              <a:rPr sz="1200" spc="-2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Service</a:t>
            </a:r>
            <a:r>
              <a:rPr sz="1200" spc="-2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Management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707563" y="4339985"/>
            <a:ext cx="2236470" cy="124200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049" marR="393383" algn="ctr">
              <a:spcBef>
                <a:spcPts val="75"/>
              </a:spcBef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Employee</a:t>
            </a:r>
            <a:r>
              <a:rPr sz="1200" spc="-4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Injury/Illness/Theft Third-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party</a:t>
            </a:r>
            <a:r>
              <a:rPr sz="1200" spc="-1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Liability</a:t>
            </a:r>
            <a:endParaRPr sz="1200">
              <a:latin typeface="Calibri"/>
              <a:cs typeface="Calibri"/>
            </a:endParaRPr>
          </a:p>
          <a:p>
            <a:pPr marL="432435" marR="814864" algn="ctr"/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Natural</a:t>
            </a:r>
            <a:r>
              <a:rPr sz="1200" spc="-5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Hazards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Property</a:t>
            </a:r>
            <a:r>
              <a:rPr sz="1200" spc="-4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5" dirty="0">
                <a:solidFill>
                  <a:srgbClr val="FFFFFF"/>
                </a:solidFill>
                <a:latin typeface="Calibri"/>
                <a:cs typeface="Calibri"/>
              </a:rPr>
              <a:t>Loss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Cybersecurity</a:t>
            </a:r>
            <a:endParaRPr sz="1200">
              <a:latin typeface="Calibri"/>
              <a:cs typeface="Calibri"/>
            </a:endParaRPr>
          </a:p>
          <a:p>
            <a:pPr marL="1191101">
              <a:spcBef>
                <a:spcPts val="713"/>
              </a:spcBef>
            </a:pPr>
            <a:r>
              <a:rPr sz="1425" b="1" dirty="0">
                <a:solidFill>
                  <a:srgbClr val="FFFFFF"/>
                </a:solidFill>
                <a:latin typeface="Arial"/>
                <a:cs typeface="Arial"/>
              </a:rPr>
              <a:t>Hazard</a:t>
            </a:r>
            <a:r>
              <a:rPr sz="1425" b="1" spc="-23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25" b="1" spc="-15" dirty="0">
                <a:solidFill>
                  <a:srgbClr val="FFFFFF"/>
                </a:solidFill>
                <a:latin typeface="Arial"/>
                <a:cs typeface="Arial"/>
              </a:rPr>
              <a:t>Risk</a:t>
            </a:r>
            <a:endParaRPr sz="1425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823611" y="4290954"/>
            <a:ext cx="1741646" cy="74828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ctr">
              <a:spcBef>
                <a:spcPts val="75"/>
              </a:spcBef>
            </a:pP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Customer/Industry</a:t>
            </a:r>
            <a:r>
              <a:rPr sz="1200" spc="3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Changes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Growth</a:t>
            </a:r>
            <a:r>
              <a:rPr sz="1200" spc="-4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Strategy Branding/Image Competition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55834" y="2692648"/>
            <a:ext cx="1550194" cy="74828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56699" marR="250984" indent="476" algn="ctr">
              <a:spcBef>
                <a:spcPts val="75"/>
              </a:spcBef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Cost</a:t>
            </a:r>
            <a:r>
              <a:rPr sz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Capital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Access</a:t>
            </a:r>
            <a:r>
              <a:rPr sz="1200" spc="-2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Capital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Market</a:t>
            </a:r>
            <a:r>
              <a:rPr sz="1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15" dirty="0">
                <a:solidFill>
                  <a:srgbClr val="FFFFFF"/>
                </a:solidFill>
                <a:latin typeface="Calibri"/>
                <a:cs typeface="Calibri"/>
              </a:rPr>
              <a:t>Risk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Bank</a:t>
            </a:r>
            <a:r>
              <a:rPr sz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200" spc="-1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Surety</a:t>
            </a:r>
            <a:r>
              <a:rPr sz="1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442972" y="3517790"/>
            <a:ext cx="1400175" cy="792480"/>
            <a:chOff x="4590629" y="3547387"/>
            <a:chExt cx="1866900" cy="1056640"/>
          </a:xfrm>
        </p:grpSpPr>
        <p:sp>
          <p:nvSpPr>
            <p:cNvPr id="25" name="object 25"/>
            <p:cNvSpPr/>
            <p:nvPr/>
          </p:nvSpPr>
          <p:spPr>
            <a:xfrm>
              <a:off x="4595400" y="3552149"/>
              <a:ext cx="1852295" cy="1047115"/>
            </a:xfrm>
            <a:custGeom>
              <a:avLst/>
              <a:gdLst/>
              <a:ahLst/>
              <a:cxnLst/>
              <a:rect l="l" t="t" r="r" b="b"/>
              <a:pathLst>
                <a:path w="1852295" h="1047114">
                  <a:moveTo>
                    <a:pt x="1545631" y="1046699"/>
                  </a:moveTo>
                  <a:lnTo>
                    <a:pt x="306567" y="1046699"/>
                  </a:lnTo>
                  <a:lnTo>
                    <a:pt x="0" y="740131"/>
                  </a:lnTo>
                  <a:lnTo>
                    <a:pt x="0" y="306567"/>
                  </a:lnTo>
                  <a:lnTo>
                    <a:pt x="306567" y="0"/>
                  </a:lnTo>
                  <a:lnTo>
                    <a:pt x="1545631" y="0"/>
                  </a:lnTo>
                  <a:lnTo>
                    <a:pt x="1852199" y="306567"/>
                  </a:lnTo>
                  <a:lnTo>
                    <a:pt x="1852199" y="740131"/>
                  </a:lnTo>
                  <a:lnTo>
                    <a:pt x="1545631" y="1046699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26" name="object 26"/>
            <p:cNvSpPr/>
            <p:nvPr/>
          </p:nvSpPr>
          <p:spPr>
            <a:xfrm>
              <a:off x="4595400" y="3552149"/>
              <a:ext cx="1852295" cy="1047115"/>
            </a:xfrm>
            <a:custGeom>
              <a:avLst/>
              <a:gdLst/>
              <a:ahLst/>
              <a:cxnLst/>
              <a:rect l="l" t="t" r="r" b="b"/>
              <a:pathLst>
                <a:path w="1852295" h="1047114">
                  <a:moveTo>
                    <a:pt x="0" y="306567"/>
                  </a:moveTo>
                  <a:lnTo>
                    <a:pt x="306567" y="0"/>
                  </a:lnTo>
                  <a:lnTo>
                    <a:pt x="1545631" y="0"/>
                  </a:lnTo>
                  <a:lnTo>
                    <a:pt x="1852199" y="306567"/>
                  </a:lnTo>
                  <a:lnTo>
                    <a:pt x="1852199" y="740131"/>
                  </a:lnTo>
                  <a:lnTo>
                    <a:pt x="1545631" y="1046699"/>
                  </a:lnTo>
                  <a:lnTo>
                    <a:pt x="306567" y="1046699"/>
                  </a:lnTo>
                  <a:lnTo>
                    <a:pt x="0" y="740131"/>
                  </a:lnTo>
                  <a:lnTo>
                    <a:pt x="0" y="306567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27" name="object 27"/>
            <p:cNvSpPr/>
            <p:nvPr/>
          </p:nvSpPr>
          <p:spPr>
            <a:xfrm>
              <a:off x="6195567" y="3576129"/>
              <a:ext cx="257175" cy="238125"/>
            </a:xfrm>
            <a:custGeom>
              <a:avLst/>
              <a:gdLst/>
              <a:ahLst/>
              <a:cxnLst/>
              <a:rect l="l" t="t" r="r" b="b"/>
              <a:pathLst>
                <a:path w="257175" h="238125">
                  <a:moveTo>
                    <a:pt x="72900" y="237746"/>
                  </a:moveTo>
                  <a:lnTo>
                    <a:pt x="0" y="145946"/>
                  </a:lnTo>
                  <a:lnTo>
                    <a:pt x="183784" y="0"/>
                  </a:lnTo>
                  <a:lnTo>
                    <a:pt x="256684" y="91799"/>
                  </a:lnTo>
                  <a:lnTo>
                    <a:pt x="72900" y="237746"/>
                  </a:lnTo>
                  <a:close/>
                </a:path>
              </a:pathLst>
            </a:custGeom>
            <a:solidFill>
              <a:srgbClr val="B7B7B7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28" name="object 28"/>
            <p:cNvSpPr/>
            <p:nvPr/>
          </p:nvSpPr>
          <p:spPr>
            <a:xfrm>
              <a:off x="6195567" y="3576129"/>
              <a:ext cx="257175" cy="238125"/>
            </a:xfrm>
            <a:custGeom>
              <a:avLst/>
              <a:gdLst/>
              <a:ahLst/>
              <a:cxnLst/>
              <a:rect l="l" t="t" r="r" b="b"/>
              <a:pathLst>
                <a:path w="257175" h="238125">
                  <a:moveTo>
                    <a:pt x="183784" y="0"/>
                  </a:moveTo>
                  <a:lnTo>
                    <a:pt x="256684" y="91799"/>
                  </a:lnTo>
                  <a:lnTo>
                    <a:pt x="72900" y="237746"/>
                  </a:lnTo>
                  <a:lnTo>
                    <a:pt x="0" y="145946"/>
                  </a:lnTo>
                  <a:lnTo>
                    <a:pt x="183784" y="0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29" name="object 29"/>
            <p:cNvSpPr/>
            <p:nvPr/>
          </p:nvSpPr>
          <p:spPr>
            <a:xfrm>
              <a:off x="4595392" y="4361104"/>
              <a:ext cx="257175" cy="238125"/>
            </a:xfrm>
            <a:custGeom>
              <a:avLst/>
              <a:gdLst/>
              <a:ahLst/>
              <a:cxnLst/>
              <a:rect l="l" t="t" r="r" b="b"/>
              <a:pathLst>
                <a:path w="257175" h="238125">
                  <a:moveTo>
                    <a:pt x="72900" y="237746"/>
                  </a:moveTo>
                  <a:lnTo>
                    <a:pt x="0" y="145946"/>
                  </a:lnTo>
                  <a:lnTo>
                    <a:pt x="183784" y="0"/>
                  </a:lnTo>
                  <a:lnTo>
                    <a:pt x="256684" y="91799"/>
                  </a:lnTo>
                  <a:lnTo>
                    <a:pt x="72900" y="237746"/>
                  </a:lnTo>
                  <a:close/>
                </a:path>
              </a:pathLst>
            </a:custGeom>
            <a:solidFill>
              <a:srgbClr val="B7B7B7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0" name="object 30"/>
            <p:cNvSpPr/>
            <p:nvPr/>
          </p:nvSpPr>
          <p:spPr>
            <a:xfrm>
              <a:off x="4595392" y="4361104"/>
              <a:ext cx="257175" cy="238125"/>
            </a:xfrm>
            <a:custGeom>
              <a:avLst/>
              <a:gdLst/>
              <a:ahLst/>
              <a:cxnLst/>
              <a:rect l="l" t="t" r="r" b="b"/>
              <a:pathLst>
                <a:path w="257175" h="238125">
                  <a:moveTo>
                    <a:pt x="183784" y="0"/>
                  </a:moveTo>
                  <a:lnTo>
                    <a:pt x="256684" y="91799"/>
                  </a:lnTo>
                  <a:lnTo>
                    <a:pt x="72900" y="237746"/>
                  </a:lnTo>
                  <a:lnTo>
                    <a:pt x="0" y="145946"/>
                  </a:lnTo>
                  <a:lnTo>
                    <a:pt x="183784" y="0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3732783" y="3568051"/>
            <a:ext cx="815816" cy="20582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275" dirty="0">
                <a:latin typeface="Impact"/>
                <a:cs typeface="Impact"/>
              </a:rPr>
              <a:t>4</a:t>
            </a:r>
            <a:r>
              <a:rPr sz="1275" spc="-4" dirty="0">
                <a:latin typeface="Impact"/>
                <a:cs typeface="Impact"/>
              </a:rPr>
              <a:t> </a:t>
            </a:r>
            <a:r>
              <a:rPr sz="1275" spc="-8" dirty="0">
                <a:latin typeface="Impact"/>
                <a:cs typeface="Impact"/>
              </a:rPr>
              <a:t>Quadrants</a:t>
            </a:r>
            <a:endParaRPr sz="1275">
              <a:latin typeface="Impact"/>
              <a:cs typeface="Impact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066836" y="3762361"/>
            <a:ext cx="148590" cy="20582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275" spc="-19" dirty="0">
                <a:latin typeface="Impact"/>
                <a:cs typeface="Impact"/>
              </a:rPr>
              <a:t>of</a:t>
            </a:r>
            <a:endParaRPr sz="1275">
              <a:latin typeface="Impact"/>
              <a:cs typeface="Impac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667702" y="3956671"/>
            <a:ext cx="946309" cy="20582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275" dirty="0">
                <a:latin typeface="Impact"/>
                <a:cs typeface="Impact"/>
              </a:rPr>
              <a:t>Business</a:t>
            </a:r>
            <a:r>
              <a:rPr sz="1275" spc="-30" dirty="0">
                <a:latin typeface="Impact"/>
                <a:cs typeface="Impact"/>
              </a:rPr>
              <a:t> </a:t>
            </a:r>
            <a:r>
              <a:rPr sz="1275" spc="-15" dirty="0">
                <a:latin typeface="Impact"/>
                <a:cs typeface="Impact"/>
              </a:rPr>
              <a:t>Risk</a:t>
            </a:r>
            <a:endParaRPr sz="1275">
              <a:latin typeface="Impact"/>
              <a:cs typeface="Impact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3402550" y="3538290"/>
            <a:ext cx="1441609" cy="769620"/>
            <a:chOff x="4536733" y="3574720"/>
            <a:chExt cx="1922145" cy="1026160"/>
          </a:xfrm>
        </p:grpSpPr>
        <p:sp>
          <p:nvSpPr>
            <p:cNvPr id="35" name="object 35"/>
            <p:cNvSpPr/>
            <p:nvPr/>
          </p:nvSpPr>
          <p:spPr>
            <a:xfrm>
              <a:off x="6194445" y="4364458"/>
              <a:ext cx="259715" cy="231775"/>
            </a:xfrm>
            <a:custGeom>
              <a:avLst/>
              <a:gdLst/>
              <a:ahLst/>
              <a:cxnLst/>
              <a:rect l="l" t="t" r="r" b="b"/>
              <a:pathLst>
                <a:path w="259714" h="231775">
                  <a:moveTo>
                    <a:pt x="191399" y="231299"/>
                  </a:moveTo>
                  <a:lnTo>
                    <a:pt x="0" y="95699"/>
                  </a:lnTo>
                  <a:lnTo>
                    <a:pt x="67799" y="0"/>
                  </a:lnTo>
                  <a:lnTo>
                    <a:pt x="259199" y="135599"/>
                  </a:lnTo>
                  <a:lnTo>
                    <a:pt x="191399" y="231299"/>
                  </a:lnTo>
                  <a:close/>
                </a:path>
              </a:pathLst>
            </a:custGeom>
            <a:solidFill>
              <a:srgbClr val="B7B7B7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6" name="object 36"/>
            <p:cNvSpPr/>
            <p:nvPr/>
          </p:nvSpPr>
          <p:spPr>
            <a:xfrm>
              <a:off x="6194445" y="4364458"/>
              <a:ext cx="259715" cy="231775"/>
            </a:xfrm>
            <a:custGeom>
              <a:avLst/>
              <a:gdLst/>
              <a:ahLst/>
              <a:cxnLst/>
              <a:rect l="l" t="t" r="r" b="b"/>
              <a:pathLst>
                <a:path w="259714" h="231775">
                  <a:moveTo>
                    <a:pt x="259199" y="135599"/>
                  </a:moveTo>
                  <a:lnTo>
                    <a:pt x="191399" y="231299"/>
                  </a:lnTo>
                  <a:lnTo>
                    <a:pt x="0" y="95699"/>
                  </a:lnTo>
                  <a:lnTo>
                    <a:pt x="67799" y="0"/>
                  </a:lnTo>
                  <a:lnTo>
                    <a:pt x="259199" y="135599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7" name="object 37"/>
            <p:cNvSpPr/>
            <p:nvPr/>
          </p:nvSpPr>
          <p:spPr>
            <a:xfrm>
              <a:off x="4541495" y="3579483"/>
              <a:ext cx="259715" cy="231775"/>
            </a:xfrm>
            <a:custGeom>
              <a:avLst/>
              <a:gdLst/>
              <a:ahLst/>
              <a:cxnLst/>
              <a:rect l="l" t="t" r="r" b="b"/>
              <a:pathLst>
                <a:path w="259714" h="231775">
                  <a:moveTo>
                    <a:pt x="191399" y="231299"/>
                  </a:moveTo>
                  <a:lnTo>
                    <a:pt x="0" y="95699"/>
                  </a:lnTo>
                  <a:lnTo>
                    <a:pt x="67799" y="0"/>
                  </a:lnTo>
                  <a:lnTo>
                    <a:pt x="259199" y="135599"/>
                  </a:lnTo>
                  <a:lnTo>
                    <a:pt x="191399" y="231299"/>
                  </a:lnTo>
                  <a:close/>
                </a:path>
              </a:pathLst>
            </a:custGeom>
            <a:solidFill>
              <a:srgbClr val="B7B7B7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8" name="object 38"/>
            <p:cNvSpPr/>
            <p:nvPr/>
          </p:nvSpPr>
          <p:spPr>
            <a:xfrm>
              <a:off x="4541495" y="3579483"/>
              <a:ext cx="259715" cy="231775"/>
            </a:xfrm>
            <a:custGeom>
              <a:avLst/>
              <a:gdLst/>
              <a:ahLst/>
              <a:cxnLst/>
              <a:rect l="l" t="t" r="r" b="b"/>
              <a:pathLst>
                <a:path w="259714" h="231775">
                  <a:moveTo>
                    <a:pt x="259199" y="135599"/>
                  </a:moveTo>
                  <a:lnTo>
                    <a:pt x="191399" y="231299"/>
                  </a:lnTo>
                  <a:lnTo>
                    <a:pt x="0" y="95699"/>
                  </a:lnTo>
                  <a:lnTo>
                    <a:pt x="67799" y="0"/>
                  </a:lnTo>
                  <a:lnTo>
                    <a:pt x="259199" y="135599"/>
                  </a:lnTo>
                  <a:close/>
                </a:path>
              </a:pathLst>
            </a:custGeom>
            <a:ln w="9524">
              <a:solidFill>
                <a:srgbClr val="44546A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1976" y="1736461"/>
            <a:ext cx="7634764" cy="22006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3813">
              <a:spcBef>
                <a:spcPts val="75"/>
              </a:spcBef>
            </a:pP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After</a:t>
            </a:r>
            <a:r>
              <a:rPr sz="21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your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household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bills</a:t>
            </a:r>
            <a:r>
              <a:rPr sz="21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are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paid,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do</a:t>
            </a:r>
            <a:r>
              <a:rPr sz="21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you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have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adequate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spc="-8" dirty="0">
                <a:solidFill>
                  <a:srgbClr val="002060"/>
                </a:solidFill>
                <a:latin typeface="Arial"/>
                <a:cs typeface="Arial"/>
              </a:rPr>
              <a:t>cash?</a:t>
            </a:r>
            <a:endParaRPr sz="2100" dirty="0">
              <a:latin typeface="Arial"/>
              <a:cs typeface="Arial"/>
            </a:endParaRPr>
          </a:p>
          <a:p>
            <a:pPr>
              <a:spcBef>
                <a:spcPts val="30"/>
              </a:spcBef>
            </a:pPr>
            <a:endParaRPr sz="2138" dirty="0">
              <a:latin typeface="Arial"/>
              <a:cs typeface="Arial"/>
            </a:endParaRPr>
          </a:p>
          <a:p>
            <a:pPr marL="280511" indent="-271463">
              <a:buChar char="•"/>
              <a:tabLst>
                <a:tab pos="280511" algn="l"/>
                <a:tab pos="281464" algn="l"/>
              </a:tabLst>
            </a:pP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For</a:t>
            </a:r>
            <a:r>
              <a:rPr sz="2250" spc="-8" dirty="0">
                <a:solidFill>
                  <a:srgbClr val="002060"/>
                </a:solidFill>
                <a:latin typeface="Arial"/>
                <a:cs typeface="Arial"/>
              </a:rPr>
              <a:t> 3-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6</a:t>
            </a:r>
            <a:r>
              <a:rPr sz="2250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months</a:t>
            </a:r>
            <a:r>
              <a:rPr sz="2250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of</a:t>
            </a:r>
            <a:r>
              <a:rPr sz="2250" spc="-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spc="-8" dirty="0">
                <a:solidFill>
                  <a:srgbClr val="002060"/>
                </a:solidFill>
                <a:latin typeface="Arial"/>
                <a:cs typeface="Arial"/>
              </a:rPr>
              <a:t>operation</a:t>
            </a:r>
            <a:endParaRPr sz="2250" dirty="0">
              <a:latin typeface="Arial"/>
              <a:cs typeface="Arial"/>
            </a:endParaRPr>
          </a:p>
          <a:p>
            <a:pPr marL="280511" indent="-271463">
              <a:spcBef>
                <a:spcPts val="405"/>
              </a:spcBef>
              <a:buChar char="•"/>
              <a:tabLst>
                <a:tab pos="280511" algn="l"/>
                <a:tab pos="281464" algn="l"/>
              </a:tabLst>
            </a:pP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Lenders</a:t>
            </a:r>
            <a:r>
              <a:rPr sz="225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will</a:t>
            </a:r>
            <a:r>
              <a:rPr sz="225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want</a:t>
            </a:r>
            <a:r>
              <a:rPr sz="225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spc="-8" dirty="0">
                <a:solidFill>
                  <a:srgbClr val="002060"/>
                </a:solidFill>
                <a:latin typeface="Arial"/>
                <a:cs typeface="Arial"/>
              </a:rPr>
              <a:t>10-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30%</a:t>
            </a:r>
            <a:r>
              <a:rPr sz="225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spc="-15" dirty="0">
                <a:solidFill>
                  <a:srgbClr val="002060"/>
                </a:solidFill>
                <a:latin typeface="Arial"/>
                <a:cs typeface="Arial"/>
              </a:rPr>
              <a:t>cash</a:t>
            </a:r>
            <a:endParaRPr sz="2250" dirty="0">
              <a:latin typeface="Arial"/>
              <a:cs typeface="Arial"/>
            </a:endParaRPr>
          </a:p>
          <a:p>
            <a:pPr marL="280511" indent="-271463">
              <a:spcBef>
                <a:spcPts val="405"/>
              </a:spcBef>
              <a:buChar char="•"/>
              <a:tabLst>
                <a:tab pos="280511" algn="l"/>
                <a:tab pos="281464" algn="l"/>
              </a:tabLst>
            </a:pP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Reserve</a:t>
            </a:r>
            <a:r>
              <a:rPr sz="2250" spc="-26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funds</a:t>
            </a:r>
            <a:r>
              <a:rPr sz="225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or</a:t>
            </a:r>
            <a:r>
              <a:rPr sz="225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access</a:t>
            </a:r>
            <a:r>
              <a:rPr sz="225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002060"/>
                </a:solidFill>
                <a:latin typeface="Arial"/>
                <a:cs typeface="Arial"/>
              </a:rPr>
              <a:t>to</a:t>
            </a:r>
            <a:r>
              <a:rPr sz="225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250" spc="-8" dirty="0">
                <a:solidFill>
                  <a:srgbClr val="002060"/>
                </a:solidFill>
                <a:latin typeface="Arial"/>
                <a:cs typeface="Arial"/>
              </a:rPr>
              <a:t>capital</a:t>
            </a:r>
            <a:endParaRPr lang="en-US" sz="2250" spc="-8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80511" indent="-271463">
              <a:spcBef>
                <a:spcPts val="405"/>
              </a:spcBef>
              <a:buChar char="•"/>
              <a:tabLst>
                <a:tab pos="280511" algn="l"/>
                <a:tab pos="281464" algn="l"/>
              </a:tabLst>
            </a:pPr>
            <a:endParaRPr sz="225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470133" y="515155"/>
            <a:ext cx="7323109" cy="870190"/>
          </a:xfrm>
          <a:prstGeom prst="rect">
            <a:avLst/>
          </a:prstGeom>
        </p:spPr>
        <p:txBody>
          <a:bodyPr vert="horz" wrap="square" lIns="0" tIns="107394" rIns="0" bIns="0" rtlCol="0">
            <a:spAutoFit/>
          </a:bodyPr>
          <a:lstStyle/>
          <a:p>
            <a:pPr marL="717233">
              <a:spcBef>
                <a:spcPts val="75"/>
              </a:spcBef>
            </a:pPr>
            <a:r>
              <a:rPr lang="en-US" dirty="0"/>
              <a:t>Key Considerations</a:t>
            </a:r>
            <a:br>
              <a:rPr lang="en-US" dirty="0"/>
            </a:br>
            <a:r>
              <a:rPr dirty="0"/>
              <a:t>Finances</a:t>
            </a:r>
            <a:endParaRPr spc="-8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53B421-A4C5-FD9C-8BD9-ED2C2AD31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98" y="4037592"/>
            <a:ext cx="7273158" cy="206062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235398" y="1667018"/>
            <a:ext cx="9054075" cy="370293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Are</a:t>
            </a:r>
            <a:r>
              <a:rPr spc="-15" dirty="0"/>
              <a:t> </a:t>
            </a:r>
            <a:r>
              <a:rPr dirty="0"/>
              <a:t>you</a:t>
            </a:r>
            <a:r>
              <a:rPr spc="-15" dirty="0"/>
              <a:t> </a:t>
            </a:r>
            <a:r>
              <a:rPr dirty="0"/>
              <a:t>prepare</a:t>
            </a:r>
            <a:r>
              <a:rPr lang="en-US" dirty="0"/>
              <a:t>d </a:t>
            </a:r>
            <a:r>
              <a:rPr spc="-19" dirty="0"/>
              <a:t>to:</a:t>
            </a:r>
            <a:endParaRPr dirty="0"/>
          </a:p>
          <a:p>
            <a:pPr>
              <a:spcBef>
                <a:spcPts val="34"/>
              </a:spcBef>
            </a:pPr>
            <a:endParaRPr dirty="0"/>
          </a:p>
          <a:p>
            <a:pPr marL="223838" indent="-179070">
              <a:spcBef>
                <a:spcPts val="4"/>
              </a:spcBef>
              <a:buClr>
                <a:srgbClr val="BE1237"/>
              </a:buClr>
              <a:buChar char="•"/>
              <a:tabLst>
                <a:tab pos="223838" algn="l"/>
              </a:tabLst>
            </a:pPr>
            <a:r>
              <a:rPr lang="en-US" dirty="0"/>
              <a:t>L</a:t>
            </a:r>
            <a:r>
              <a:rPr dirty="0"/>
              <a:t>earn</a:t>
            </a:r>
            <a:r>
              <a:rPr lang="en-US" dirty="0"/>
              <a:t> </a:t>
            </a:r>
            <a:r>
              <a:rPr dirty="0"/>
              <a:t>and</a:t>
            </a:r>
            <a:r>
              <a:rPr spc="-8" dirty="0"/>
              <a:t> </a:t>
            </a:r>
            <a:r>
              <a:rPr dirty="0"/>
              <a:t>plan</a:t>
            </a:r>
            <a:r>
              <a:rPr spc="-11" dirty="0"/>
              <a:t> </a:t>
            </a:r>
            <a:r>
              <a:rPr dirty="0"/>
              <a:t>for</a:t>
            </a:r>
            <a:r>
              <a:rPr spc="-8" dirty="0"/>
              <a:t> </a:t>
            </a:r>
            <a:r>
              <a:rPr dirty="0"/>
              <a:t>cash</a:t>
            </a:r>
            <a:r>
              <a:rPr spc="-11" dirty="0"/>
              <a:t> </a:t>
            </a:r>
            <a:r>
              <a:rPr dirty="0"/>
              <a:t>moving</a:t>
            </a:r>
            <a:r>
              <a:rPr spc="-8" dirty="0"/>
              <a:t> </a:t>
            </a:r>
            <a:r>
              <a:rPr dirty="0"/>
              <a:t>in</a:t>
            </a:r>
            <a:r>
              <a:rPr spc="-11" dirty="0"/>
              <a:t> </a:t>
            </a:r>
            <a:r>
              <a:rPr dirty="0"/>
              <a:t>and</a:t>
            </a:r>
            <a:r>
              <a:rPr spc="-8" dirty="0"/>
              <a:t> </a:t>
            </a:r>
            <a:r>
              <a:rPr dirty="0"/>
              <a:t>out</a:t>
            </a:r>
            <a:r>
              <a:rPr spc="-11" dirty="0"/>
              <a:t> </a:t>
            </a:r>
            <a:r>
              <a:rPr dirty="0"/>
              <a:t>of</a:t>
            </a:r>
            <a:r>
              <a:rPr spc="-8" dirty="0"/>
              <a:t> </a:t>
            </a:r>
            <a:r>
              <a:rPr dirty="0"/>
              <a:t>your</a:t>
            </a:r>
            <a:r>
              <a:rPr spc="-8" dirty="0"/>
              <a:t> business</a:t>
            </a:r>
            <a:endParaRPr dirty="0"/>
          </a:p>
          <a:p>
            <a:pPr>
              <a:spcBef>
                <a:spcPts val="23"/>
              </a:spcBef>
              <a:buClr>
                <a:srgbClr val="BE1237"/>
              </a:buClr>
              <a:buFont typeface="Arial"/>
              <a:buChar char="•"/>
            </a:pPr>
            <a:endParaRPr dirty="0"/>
          </a:p>
          <a:p>
            <a:pPr marL="223838" indent="-179070">
              <a:spcBef>
                <a:spcPts val="4"/>
              </a:spcBef>
              <a:buClr>
                <a:srgbClr val="BE1237"/>
              </a:buClr>
              <a:buChar char="•"/>
              <a:tabLst>
                <a:tab pos="223838" algn="l"/>
              </a:tabLst>
            </a:pPr>
            <a:r>
              <a:rPr lang="en-US" dirty="0"/>
              <a:t>L</a:t>
            </a:r>
            <a:r>
              <a:rPr dirty="0"/>
              <a:t>ower</a:t>
            </a:r>
            <a:r>
              <a:rPr spc="-11" dirty="0"/>
              <a:t> </a:t>
            </a:r>
            <a:r>
              <a:rPr dirty="0"/>
              <a:t>your</a:t>
            </a:r>
            <a:r>
              <a:rPr spc="-11" dirty="0"/>
              <a:t> </a:t>
            </a:r>
            <a:r>
              <a:rPr dirty="0"/>
              <a:t>standard</a:t>
            </a:r>
            <a:r>
              <a:rPr spc="-11" dirty="0"/>
              <a:t> </a:t>
            </a:r>
            <a:r>
              <a:rPr dirty="0"/>
              <a:t>of</a:t>
            </a:r>
            <a:r>
              <a:rPr spc="-11" dirty="0"/>
              <a:t> </a:t>
            </a:r>
            <a:r>
              <a:rPr dirty="0"/>
              <a:t>living</a:t>
            </a:r>
            <a:r>
              <a:rPr spc="-11" dirty="0"/>
              <a:t> </a:t>
            </a:r>
            <a:r>
              <a:rPr dirty="0"/>
              <a:t>for</a:t>
            </a:r>
            <a:r>
              <a:rPr spc="-8" dirty="0"/>
              <a:t> </a:t>
            </a:r>
            <a:r>
              <a:rPr dirty="0"/>
              <a:t>several</a:t>
            </a:r>
            <a:r>
              <a:rPr spc="-11" dirty="0"/>
              <a:t> </a:t>
            </a:r>
            <a:r>
              <a:rPr dirty="0"/>
              <a:t>months</a:t>
            </a:r>
            <a:r>
              <a:rPr spc="-11" dirty="0"/>
              <a:t> </a:t>
            </a:r>
            <a:r>
              <a:rPr dirty="0"/>
              <a:t>or</a:t>
            </a:r>
            <a:r>
              <a:rPr spc="-11" dirty="0"/>
              <a:t> </a:t>
            </a:r>
            <a:r>
              <a:rPr dirty="0"/>
              <a:t>several</a:t>
            </a:r>
            <a:r>
              <a:rPr spc="-11" dirty="0"/>
              <a:t> </a:t>
            </a:r>
            <a:r>
              <a:rPr lang="en-US" spc="-11" dirty="0"/>
              <a:t>         </a:t>
            </a:r>
            <a:r>
              <a:rPr dirty="0"/>
              <a:t>years</a:t>
            </a:r>
            <a:r>
              <a:rPr spc="-11" dirty="0"/>
              <a:t> </a:t>
            </a:r>
            <a:r>
              <a:rPr dirty="0"/>
              <a:t>if</a:t>
            </a:r>
            <a:r>
              <a:rPr spc="-8" dirty="0"/>
              <a:t> necessary</a:t>
            </a:r>
            <a:endParaRPr dirty="0"/>
          </a:p>
          <a:p>
            <a:pPr>
              <a:spcBef>
                <a:spcPts val="23"/>
              </a:spcBef>
              <a:buClr>
                <a:srgbClr val="BE1237"/>
              </a:buClr>
              <a:buFont typeface="Arial"/>
              <a:buChar char="•"/>
            </a:pPr>
            <a:endParaRPr dirty="0"/>
          </a:p>
          <a:p>
            <a:pPr marL="223838" indent="-179070">
              <a:spcBef>
                <a:spcPts val="4"/>
              </a:spcBef>
              <a:buClr>
                <a:srgbClr val="BE1237"/>
              </a:buClr>
              <a:buChar char="•"/>
              <a:tabLst>
                <a:tab pos="223838" algn="l"/>
              </a:tabLst>
            </a:pPr>
            <a:r>
              <a:rPr lang="en-US" dirty="0"/>
              <a:t>Pay a bookkeeper to help you </a:t>
            </a:r>
            <a:endParaRPr dirty="0"/>
          </a:p>
          <a:p>
            <a:pPr>
              <a:spcBef>
                <a:spcPts val="26"/>
              </a:spcBef>
              <a:buClr>
                <a:srgbClr val="BE1237"/>
              </a:buClr>
              <a:buFont typeface="Arial"/>
              <a:buChar char="•"/>
            </a:pPr>
            <a:endParaRPr dirty="0"/>
          </a:p>
          <a:p>
            <a:pPr marL="223838" indent="-179070">
              <a:buClr>
                <a:srgbClr val="BE1237"/>
              </a:buClr>
              <a:buChar char="•"/>
              <a:tabLst>
                <a:tab pos="223838" algn="l"/>
              </a:tabLst>
            </a:pPr>
            <a:r>
              <a:rPr lang="en-US" dirty="0"/>
              <a:t>Possibly </a:t>
            </a:r>
            <a:r>
              <a:rPr dirty="0"/>
              <a:t>lose</a:t>
            </a:r>
            <a:r>
              <a:rPr spc="-15" dirty="0"/>
              <a:t> </a:t>
            </a:r>
            <a:r>
              <a:rPr dirty="0"/>
              <a:t>your</a:t>
            </a:r>
            <a:r>
              <a:rPr spc="-8" dirty="0"/>
              <a:t> </a:t>
            </a:r>
            <a:r>
              <a:rPr dirty="0"/>
              <a:t>savings</a:t>
            </a:r>
            <a:r>
              <a:rPr spc="-8" dirty="0"/>
              <a:t> </a:t>
            </a:r>
            <a:r>
              <a:rPr dirty="0"/>
              <a:t>or</a:t>
            </a:r>
            <a:r>
              <a:rPr spc="-8" dirty="0"/>
              <a:t> equity</a:t>
            </a:r>
            <a:endParaRPr dirty="0"/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34AE7B00-3CC3-DEAE-F78D-81079328248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470133" y="515155"/>
            <a:ext cx="7323109" cy="870190"/>
          </a:xfrm>
          <a:prstGeom prst="rect">
            <a:avLst/>
          </a:prstGeom>
        </p:spPr>
        <p:txBody>
          <a:bodyPr vert="horz" wrap="square" lIns="0" tIns="107394" rIns="0" bIns="0" rtlCol="0">
            <a:spAutoFit/>
          </a:bodyPr>
          <a:lstStyle/>
          <a:p>
            <a:pPr marL="717233">
              <a:spcBef>
                <a:spcPts val="75"/>
              </a:spcBef>
            </a:pPr>
            <a:r>
              <a:rPr lang="en-US" dirty="0"/>
              <a:t>Key Considerations</a:t>
            </a:r>
            <a:br>
              <a:rPr lang="en-US" dirty="0"/>
            </a:br>
            <a:r>
              <a:rPr dirty="0"/>
              <a:t>Finances</a:t>
            </a:r>
            <a:endParaRPr spc="-8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6677" y="626251"/>
            <a:ext cx="6090047" cy="802675"/>
          </a:xfrm>
          <a:prstGeom prst="rect">
            <a:avLst/>
          </a:prstGeom>
        </p:spPr>
        <p:txBody>
          <a:bodyPr vert="horz" wrap="square" lIns="0" tIns="40532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lang="en-US" dirty="0"/>
              <a:t>Key Considerations</a:t>
            </a:r>
            <a:br>
              <a:rPr lang="en-US" dirty="0"/>
            </a:br>
            <a:r>
              <a:rPr dirty="0"/>
              <a:t>What</a:t>
            </a:r>
            <a:r>
              <a:rPr spc="-56" dirty="0"/>
              <a:t> </a:t>
            </a:r>
            <a:r>
              <a:rPr dirty="0"/>
              <a:t>Skills</a:t>
            </a:r>
            <a:r>
              <a:rPr spc="-49" dirty="0"/>
              <a:t> </a:t>
            </a:r>
            <a:r>
              <a:rPr dirty="0"/>
              <a:t>Will</a:t>
            </a:r>
            <a:r>
              <a:rPr spc="-94" dirty="0"/>
              <a:t> </a:t>
            </a:r>
            <a:r>
              <a:rPr spc="-15" dirty="0"/>
              <a:t>Your</a:t>
            </a:r>
            <a:r>
              <a:rPr spc="-49" dirty="0"/>
              <a:t> </a:t>
            </a:r>
            <a:r>
              <a:rPr dirty="0"/>
              <a:t>Business</a:t>
            </a:r>
            <a:r>
              <a:rPr spc="-45" dirty="0"/>
              <a:t> </a:t>
            </a:r>
            <a:r>
              <a:rPr spc="-8" dirty="0"/>
              <a:t>Need?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54634" y="5697037"/>
            <a:ext cx="106204" cy="11349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675" spc="-19" dirty="0">
                <a:solidFill>
                  <a:srgbClr val="888888"/>
                </a:solidFill>
                <a:latin typeface="Calibri"/>
                <a:cs typeface="Calibri"/>
              </a:rPr>
              <a:t>19</a:t>
            </a:r>
            <a:endParaRPr sz="675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02333" y="1778697"/>
            <a:ext cx="6552301" cy="462210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88" y="810492"/>
            <a:ext cx="8229600" cy="609600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Step 2: Customer Validation</a:t>
            </a:r>
            <a:br>
              <a:rPr lang="en-US" sz="4800" b="1" dirty="0">
                <a:solidFill>
                  <a:srgbClr val="FF0000"/>
                </a:solidFill>
              </a:rPr>
            </a:br>
            <a:r>
              <a:rPr lang="en-US" sz="4800" b="1" dirty="0">
                <a:solidFill>
                  <a:srgbClr val="FF0000"/>
                </a:solidFill>
              </a:rPr>
              <a:t>You have a vision…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22572" y="2109121"/>
            <a:ext cx="2176461" cy="33774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8456" y="1142802"/>
            <a:ext cx="2901948" cy="45723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344352D-9449-4A76-AC7B-557A0275A464}"/>
              </a:ext>
            </a:extLst>
          </p:cNvPr>
          <p:cNvSpPr txBox="1"/>
          <p:nvPr/>
        </p:nvSpPr>
        <p:spPr>
          <a:xfrm>
            <a:off x="807105" y="6139550"/>
            <a:ext cx="5783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“baby” is a hypothesis at this point…</a:t>
            </a:r>
          </a:p>
        </p:txBody>
      </p:sp>
    </p:spTree>
    <p:extLst>
      <p:ext uri="{BB962C8B-B14F-4D97-AF65-F5344CB8AC3E}">
        <p14:creationId xmlns:p14="http://schemas.microsoft.com/office/powerpoint/2010/main" val="358848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6213" y="607571"/>
            <a:ext cx="8229600" cy="27370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0043" y="114432"/>
            <a:ext cx="1579461" cy="141297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4270C0-01C5-41E0-8252-4791D6CEACBF}"/>
              </a:ext>
            </a:extLst>
          </p:cNvPr>
          <p:cNvSpPr txBox="1"/>
          <p:nvPr/>
        </p:nvSpPr>
        <p:spPr>
          <a:xfrm>
            <a:off x="1209171" y="3443790"/>
            <a:ext cx="35694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…that bothers your customer SO much they are willing to pay to make it better or solve it?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62E9D7-4DAE-4542-A68E-D47F81BFFC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3578" y="4925848"/>
            <a:ext cx="1665058" cy="16650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D0397C-4D25-47A7-9AA3-2D1D579598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9333"/>
          <a:stretch/>
        </p:blipFill>
        <p:spPr>
          <a:xfrm>
            <a:off x="5443538" y="4954830"/>
            <a:ext cx="2962275" cy="124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538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1331" y="963931"/>
            <a:ext cx="8229600" cy="609600"/>
          </a:xfrm>
        </p:spPr>
        <p:txBody>
          <a:bodyPr>
            <a:noAutofit/>
          </a:bodyPr>
          <a:lstStyle/>
          <a:p>
            <a:r>
              <a:rPr lang="en-US" sz="4800" b="1" u="sng" dirty="0">
                <a:solidFill>
                  <a:srgbClr val="FF0000"/>
                </a:solidFill>
              </a:rPr>
              <a:t>Customer Validation 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204" y="1832126"/>
            <a:ext cx="6826982" cy="2940997"/>
          </a:xfrm>
        </p:spPr>
        <p:txBody>
          <a:bodyPr vert="horz">
            <a:normAutofit/>
          </a:bodyPr>
          <a:lstStyle/>
          <a:p>
            <a:pPr marL="109728" indent="0" algn="ctr">
              <a:buNone/>
            </a:pPr>
            <a:r>
              <a:rPr lang="en-US" sz="4000" dirty="0"/>
              <a:t>Finding your potential customers and having     conversations with them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77288" y="5662613"/>
            <a:ext cx="366712" cy="27463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E2093A-987D-1F49-B10B-96EACB2F99A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1546" y="3929157"/>
            <a:ext cx="3851485" cy="289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681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520" y="3467447"/>
            <a:ext cx="8230810" cy="857250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solidFill>
                  <a:srgbClr val="F88A1C"/>
                </a:solidFill>
                <a:latin typeface="Verdana"/>
                <a:ea typeface="+mn-ea"/>
                <a:cs typeface="Verdana"/>
              </a:rPr>
              <a:t>A short story about </a:t>
            </a:r>
            <a:br>
              <a:rPr lang="en-US" b="1" dirty="0">
                <a:solidFill>
                  <a:srgbClr val="F88A1C"/>
                </a:solidFill>
                <a:latin typeface="Verdana"/>
                <a:ea typeface="+mn-ea"/>
                <a:cs typeface="Verdana"/>
              </a:rPr>
            </a:br>
            <a:br>
              <a:rPr lang="en-US" b="1" dirty="0">
                <a:solidFill>
                  <a:srgbClr val="F88A1C"/>
                </a:solidFill>
                <a:latin typeface="Verdana"/>
                <a:ea typeface="+mn-ea"/>
                <a:cs typeface="Verdana"/>
              </a:rPr>
            </a:br>
            <a:r>
              <a:rPr lang="en-US" dirty="0">
                <a:solidFill>
                  <a:srgbClr val="F88A1C"/>
                </a:solidFill>
                <a:latin typeface="Verdana"/>
                <a:ea typeface="+mn-ea"/>
                <a:cs typeface="Verdana"/>
              </a:rPr>
              <a:t>Customer Validation</a:t>
            </a:r>
            <a:endParaRPr lang="en-US" b="1" dirty="0">
              <a:solidFill>
                <a:srgbClr val="F88A1C"/>
              </a:solidFill>
              <a:latin typeface="Verdana"/>
              <a:ea typeface="+mn-ea"/>
              <a:cs typeface="Verdan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19E6C0-EFD4-4C3F-B464-2CFA11D60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188" y="579120"/>
            <a:ext cx="5304171" cy="198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8982" y="285750"/>
            <a:ext cx="1426191" cy="857250"/>
          </a:xfrm>
        </p:spPr>
        <p:txBody>
          <a:bodyPr>
            <a:normAutofit/>
          </a:bodyPr>
          <a:lstStyle/>
          <a:p>
            <a:r>
              <a:rPr lang="en-US" dirty="0"/>
              <a:t>1992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777288" y="5662613"/>
            <a:ext cx="366712" cy="27463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E2093A-987D-1F49-B10B-96EACB2F99A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518927" y="58047"/>
            <a:ext cx="3372785" cy="2667000"/>
            <a:chOff x="2085507" y="1428750"/>
            <a:chExt cx="3372785" cy="2667000"/>
          </a:xfrm>
        </p:grpSpPr>
        <p:pic>
          <p:nvPicPr>
            <p:cNvPr id="1026" name="Picture 2" descr="http://www.professional-power-tool-guide.com/wp-content/uploads/2008/08/dewalt-cordless-combo-kit-300x183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5507" y="2038350"/>
              <a:ext cx="3372785" cy="2057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itle 1"/>
            <p:cNvSpPr txBox="1">
              <a:spLocks/>
            </p:cNvSpPr>
            <p:nvPr/>
          </p:nvSpPr>
          <p:spPr>
            <a:xfrm>
              <a:off x="3200400" y="1428750"/>
              <a:ext cx="1143000" cy="8572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Arial Narrow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itchFamily="34" charset="0"/>
                  <a:ea typeface="+mj-ea"/>
                  <a:cs typeface="+mj-cs"/>
                </a:rPr>
                <a:t>1994</a:t>
              </a:r>
            </a:p>
          </p:txBody>
        </p:sp>
      </p:grpSp>
      <p:pic>
        <p:nvPicPr>
          <p:cNvPr id="1028" name="Picture 4" descr="http://i.ebayimg.com/00/s/MzAwWDMwMA==/z/PyUAAOxymnFSEOTT/$T2eC16FHJF4FFkYh7C,zBSEOTTct1!~~60_35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7" y="93232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7445552" y="2484734"/>
            <a:ext cx="11430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 Narrow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itchFamily="34" charset="0"/>
                <a:ea typeface="+mj-ea"/>
                <a:cs typeface="+mj-cs"/>
              </a:rPr>
              <a:t>1997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863317" y="2961568"/>
            <a:ext cx="6332066" cy="3634742"/>
            <a:chOff x="2749445" y="108216"/>
            <a:chExt cx="7125740" cy="5565145"/>
          </a:xfrm>
        </p:grpSpPr>
        <p:pic>
          <p:nvPicPr>
            <p:cNvPr id="1030" name="Picture 6" descr="http://www.makita.biz/company/images/history/history_199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8801" y="402646"/>
              <a:ext cx="914400" cy="10953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http://i00.i.aliimg.com/photo/v0/60130463660/14_4v_18v_Cordless_Tool.jpg_220x220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8800" y="3790950"/>
              <a:ext cx="1133615" cy="1259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http://toolguyd.com/blog/wp-content/uploads/2010/12/Bosch-18V-Drill-and-Impact-Driver-Combo-12-2010-Recommendations.jpg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11802" y="108216"/>
              <a:ext cx="1597025" cy="13787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http://p.globalsources.com/IMAGES/PDT/S1122292778/Cordless-Drill.jpg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9445" y="3848100"/>
              <a:ext cx="1714500" cy="1714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8" name="Picture 14" descr="http://3.imimg.com/data3/IC/IQ/MY-819970/cordless-power-tool-250x250.jpg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8508" y="1569229"/>
              <a:ext cx="1456858" cy="10897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0" name="Picture 16" descr="http://www.cordless-drill-reviews.com/images/EY6405FQKW-2.jpg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702557" y="2658959"/>
              <a:ext cx="1076861" cy="10768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2" name="Picture 18" descr="http://www.hitachipowertools.com/images/product/cordless/combo_kits/KC18DX9L_web.jpg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4501" y="474421"/>
              <a:ext cx="2206625" cy="220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4" name="Picture 20" descr="http://thumbs1.ebaystatic.com/d/l225/m/mN45xqqqxITp-3Blij2ccNw.jpg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5022" y="3530236"/>
              <a:ext cx="214312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6" name="Picture 22" descr="Cordless Tool Set 6pc Craftsman Combo Kit Impact Driver 19.2V Saw Grinder Power"/>
            <p:cNvPicPr>
              <a:picLocks noChangeAspect="1" noChangeArrowheads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3666" y="492368"/>
              <a:ext cx="1954340" cy="1908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8" name="Picture 24" descr="http://toolguyd.com/blog/wp-content/uploads/2013/10/IR-12V-Compact-Cordless-Tool-Family.jpg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4326" y="3538996"/>
              <a:ext cx="3240859" cy="16852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0" name="Picture 26" descr="http://www.todayshomeowner.com/wp-content/uploads/2013/11/811-bnp-ryobi-cordless-tool-ultimate-combo-kit-2.jpg"/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3205" y="2432861"/>
              <a:ext cx="2256515" cy="11061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2" name="Title 1"/>
          <p:cNvSpPr txBox="1">
            <a:spLocks/>
          </p:cNvSpPr>
          <p:nvPr/>
        </p:nvSpPr>
        <p:spPr>
          <a:xfrm>
            <a:off x="54590" y="4098830"/>
            <a:ext cx="2483894" cy="13602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 Narrow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 Narrow" pitchFamily="34" charset="0"/>
                <a:ea typeface="+mj-ea"/>
                <a:cs typeface="+mj-cs"/>
              </a:rPr>
              <a:t>So what could they do now?</a:t>
            </a:r>
          </a:p>
        </p:txBody>
      </p:sp>
    </p:spTree>
    <p:extLst>
      <p:ext uri="{BB962C8B-B14F-4D97-AF65-F5344CB8AC3E}">
        <p14:creationId xmlns:p14="http://schemas.microsoft.com/office/powerpoint/2010/main" val="364694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toledoblade.com/image/2015/01/21/800x_b1_cCM_z/Home-Construction-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90" r="36585"/>
          <a:stretch/>
        </p:blipFill>
        <p:spPr bwMode="auto">
          <a:xfrm>
            <a:off x="6477000" y="1025526"/>
            <a:ext cx="2376288" cy="4003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4" name="Picture 6" descr="http://dailyreporter.com/files/2012/11/ductwor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1" y="3581400"/>
            <a:ext cx="3518305" cy="2209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6" name="Picture 8" descr="http://www.financialaidfinder.com/wp-content/themes/thesis_186/custom/rotator/college_student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8" t="1310" r="-80" b="-1310"/>
          <a:stretch/>
        </p:blipFill>
        <p:spPr bwMode="auto">
          <a:xfrm>
            <a:off x="152400" y="1025526"/>
            <a:ext cx="2762254" cy="2327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4" name="Group 3"/>
          <p:cNvGrpSpPr/>
          <p:nvPr/>
        </p:nvGrpSpPr>
        <p:grpSpPr>
          <a:xfrm>
            <a:off x="533194" y="1427162"/>
            <a:ext cx="5410407" cy="4559250"/>
            <a:chOff x="533193" y="569912"/>
            <a:chExt cx="5410407" cy="4559250"/>
          </a:xfrm>
        </p:grpSpPr>
        <p:pic>
          <p:nvPicPr>
            <p:cNvPr id="2060" name="Picture 12" descr="http://www.air.com/datastore/0/imgCheapAirlineTickets.jpg"/>
            <p:cNvPicPr>
              <a:picLocks noChangeAspect="1" noChangeArrowheads="1"/>
            </p:cNvPicPr>
            <p:nvPr/>
          </p:nvPicPr>
          <p:blipFill rotWithShape="1">
            <a:blip r:embed="rId6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74" t="2778" r="5446" b="29074"/>
            <a:stretch/>
          </p:blipFill>
          <p:spPr bwMode="auto">
            <a:xfrm>
              <a:off x="3124200" y="569912"/>
              <a:ext cx="2819400" cy="17526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2" name="Picture 14" descr="http://morethanaminute.com/wp-content/uploads/2011/06/airplane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33193" y="2487685"/>
              <a:ext cx="3963383" cy="26414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http://janandalicia.com/wp-content/uploads/2014/04/Clipboard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983" y="1695121"/>
              <a:ext cx="2056417" cy="3044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64" name="Picture 16" descr="http://www.deskey.com/images/08-creative-01-dewalt.jpg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0" t="24422" r="8085" b="33712"/>
          <a:stretch/>
        </p:blipFill>
        <p:spPr bwMode="auto">
          <a:xfrm>
            <a:off x="3124200" y="838200"/>
            <a:ext cx="31242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777288" y="5662613"/>
            <a:ext cx="366712" cy="27463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E2093A-987D-1F49-B10B-96EACB2F99A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45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Универсальное зарядное устройство / радиоприемник DeWALT DC0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3013352"/>
            <a:ext cx="285750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dreamstime.com/tape-spewing-boombox-thumb56581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AEAE8"/>
              </a:clrFrom>
              <a:clrTo>
                <a:srgbClr val="EAEAE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422" y="2771216"/>
            <a:ext cx="2266950" cy="2684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http://www.deskey.com/images/08-creative-01-dewalt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0" t="24422" r="8085" b="33712"/>
          <a:stretch/>
        </p:blipFill>
        <p:spPr bwMode="auto">
          <a:xfrm>
            <a:off x="3124200" y="838200"/>
            <a:ext cx="31242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777288" y="5662613"/>
            <a:ext cx="366712" cy="27463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E2093A-987D-1F49-B10B-96EACB2F99A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846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306" y="2079005"/>
            <a:ext cx="8229600" cy="6096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Questions to ask potential customers…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40" y="2870663"/>
            <a:ext cx="8229600" cy="4267200"/>
          </a:xfrm>
        </p:spPr>
        <p:txBody>
          <a:bodyPr/>
          <a:lstStyle/>
          <a:p>
            <a:r>
              <a:rPr lang="en-US" sz="1800" dirty="0"/>
              <a:t>Walk me through the last time you purchased a ______</a:t>
            </a:r>
          </a:p>
          <a:p>
            <a:r>
              <a:rPr lang="en-US" sz="1800" dirty="0"/>
              <a:t>What could this business do better?</a:t>
            </a:r>
          </a:p>
          <a:p>
            <a:r>
              <a:rPr lang="en-US" sz="1800" dirty="0"/>
              <a:t>What’s missing from _______</a:t>
            </a:r>
          </a:p>
          <a:p>
            <a:r>
              <a:rPr lang="en-US" sz="1800" dirty="0"/>
              <a:t>Walk me through how you find a ______</a:t>
            </a:r>
          </a:p>
          <a:p>
            <a:r>
              <a:rPr lang="en-US" sz="1800" dirty="0"/>
              <a:t>What do you look for in a ___________</a:t>
            </a:r>
          </a:p>
          <a:p>
            <a:r>
              <a:rPr lang="en-US" sz="1800" dirty="0"/>
              <a:t>Describe how you choose_________</a:t>
            </a:r>
          </a:p>
          <a:p>
            <a:r>
              <a:rPr lang="en-US" sz="1800" dirty="0"/>
              <a:t>What was frustrating about finding a _________</a:t>
            </a:r>
          </a:p>
          <a:p>
            <a:r>
              <a:rPr lang="en-US" sz="1800" dirty="0"/>
              <a:t>What attracts you to ______________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88BECD-0AEC-4C96-B037-B099429FE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5820" y="-317164"/>
            <a:ext cx="3194892" cy="2396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1E525C-84FB-49CD-A3CB-379E4B8253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306" y="235220"/>
            <a:ext cx="3639627" cy="16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182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22515" y="820614"/>
            <a:ext cx="802930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Customer Validation is </a:t>
            </a:r>
            <a:endParaRPr kumimoji="0" lang="en-US" sz="4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Solving the RIGHT problem for the RIGHT customer!  This is the key to your success!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A9D90D-676A-4AB7-8FE0-E73DC8DCC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5" y="4844078"/>
            <a:ext cx="3639627" cy="16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01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84766" y="2364150"/>
            <a:ext cx="8263803" cy="424154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lnSpc>
                <a:spcPts val="2393"/>
              </a:lnSpc>
              <a:spcBef>
                <a:spcPts val="75"/>
              </a:spcBef>
            </a:pP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Customer</a:t>
            </a:r>
            <a:r>
              <a:rPr sz="2100" spc="-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spc="-8" dirty="0">
                <a:solidFill>
                  <a:srgbClr val="002060"/>
                </a:solidFill>
                <a:latin typeface="Arial"/>
                <a:cs typeface="Arial"/>
              </a:rPr>
              <a:t>Discovery</a:t>
            </a:r>
            <a:r>
              <a:rPr lang="en-US" sz="2100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sz="21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the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process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of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learning,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who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a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customer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that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cares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enough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to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part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with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their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money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and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give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it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spc="-19" dirty="0">
                <a:solidFill>
                  <a:srgbClr val="002060"/>
                </a:solidFill>
                <a:latin typeface="Arial"/>
                <a:cs typeface="Arial"/>
              </a:rPr>
              <a:t>to 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you.</a:t>
            </a:r>
            <a:endParaRPr sz="2100" dirty="0">
              <a:latin typeface="Arial"/>
              <a:cs typeface="Arial"/>
            </a:endParaRPr>
          </a:p>
          <a:p>
            <a:pPr>
              <a:spcBef>
                <a:spcPts val="2029"/>
              </a:spcBef>
              <a:buClr>
                <a:srgbClr val="BE1237"/>
              </a:buClr>
              <a:buChar char="•"/>
              <a:tabLst>
                <a:tab pos="351949" algn="l"/>
                <a:tab pos="352425" algn="l"/>
                <a:tab pos="1964531" algn="l"/>
                <a:tab pos="3779996" algn="l"/>
              </a:tabLst>
            </a:pP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Who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are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spc="-8" dirty="0">
                <a:solidFill>
                  <a:srgbClr val="002060"/>
                </a:solidFill>
                <a:latin typeface="Arial"/>
                <a:cs typeface="Arial"/>
              </a:rPr>
              <a:t>they?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	</a:t>
            </a:r>
            <a:endParaRPr lang="en-US" sz="2100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spcBef>
                <a:spcPts val="2029"/>
              </a:spcBef>
              <a:buClr>
                <a:srgbClr val="BE1237"/>
              </a:buClr>
              <a:buChar char="•"/>
              <a:tabLst>
                <a:tab pos="351949" algn="l"/>
                <a:tab pos="352425" algn="l"/>
                <a:tab pos="1964531" algn="l"/>
                <a:tab pos="3779996" algn="l"/>
              </a:tabLst>
            </a:pP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Where</a:t>
            </a:r>
            <a:r>
              <a:rPr sz="21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are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spc="-8" dirty="0">
                <a:solidFill>
                  <a:srgbClr val="002060"/>
                </a:solidFill>
                <a:latin typeface="Arial"/>
                <a:cs typeface="Arial"/>
              </a:rPr>
              <a:t>they</a:t>
            </a:r>
            <a:r>
              <a:rPr lang="en-US" sz="2100" spc="-8" dirty="0">
                <a:solidFill>
                  <a:srgbClr val="002060"/>
                </a:solidFill>
                <a:latin typeface="Arial"/>
                <a:cs typeface="Arial"/>
              </a:rPr>
              <a:t>?</a:t>
            </a:r>
            <a:endParaRPr lang="en-US" sz="2100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spcBef>
                <a:spcPts val="2029"/>
              </a:spcBef>
              <a:buClr>
                <a:srgbClr val="BE1237"/>
              </a:buClr>
              <a:buChar char="•"/>
              <a:tabLst>
                <a:tab pos="351949" algn="l"/>
                <a:tab pos="352425" algn="l"/>
                <a:tab pos="1964531" algn="l"/>
                <a:tab pos="3779996" algn="l"/>
              </a:tabLst>
            </a:pP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How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much</a:t>
            </a:r>
            <a:r>
              <a:rPr sz="2100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do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they</a:t>
            </a:r>
            <a:r>
              <a:rPr sz="2100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spc="-15" dirty="0">
                <a:solidFill>
                  <a:srgbClr val="002060"/>
                </a:solidFill>
                <a:latin typeface="Arial"/>
                <a:cs typeface="Arial"/>
              </a:rPr>
              <a:t>buy?</a:t>
            </a:r>
            <a:endParaRPr lang="en-US" sz="2100" spc="-15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spcBef>
                <a:spcPts val="2029"/>
              </a:spcBef>
              <a:buClr>
                <a:srgbClr val="BE1237"/>
              </a:buClr>
              <a:tabLst>
                <a:tab pos="351949" algn="l"/>
                <a:tab pos="352425" algn="l"/>
                <a:tab pos="1964531" algn="l"/>
                <a:tab pos="3779996" algn="l"/>
              </a:tabLst>
            </a:pPr>
            <a:endParaRPr lang="en-US" spc="-15" dirty="0">
              <a:solidFill>
                <a:srgbClr val="002060"/>
              </a:solidFill>
              <a:latin typeface="Arial"/>
              <a:cs typeface="Arial"/>
            </a:endParaRPr>
          </a:p>
          <a:p>
            <a:pPr marR="32385">
              <a:spcBef>
                <a:spcPts val="139"/>
              </a:spcBef>
              <a:buClr>
                <a:srgbClr val="BE1237"/>
              </a:buClr>
              <a:buChar char="•"/>
              <a:tabLst>
                <a:tab pos="351949" algn="l"/>
                <a:tab pos="352425" algn="l"/>
              </a:tabLst>
            </a:pPr>
            <a:r>
              <a:rPr lang="en-US" sz="2100" dirty="0">
                <a:solidFill>
                  <a:srgbClr val="002060"/>
                </a:solidFill>
                <a:latin typeface="Arial"/>
                <a:cs typeface="Arial"/>
              </a:rPr>
              <a:t>How do you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find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and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engage</a:t>
            </a:r>
            <a:r>
              <a:rPr sz="21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100" dirty="0">
                <a:solidFill>
                  <a:srgbClr val="002060"/>
                </a:solidFill>
                <a:latin typeface="Arial"/>
                <a:cs typeface="Arial"/>
              </a:rPr>
              <a:t>them?</a:t>
            </a:r>
            <a:r>
              <a:rPr sz="2100" spc="-10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endParaRPr lang="en-US" sz="2100" spc="-109" dirty="0">
              <a:solidFill>
                <a:srgbClr val="002060"/>
              </a:solidFill>
              <a:latin typeface="Arial"/>
              <a:cs typeface="Arial"/>
            </a:endParaRPr>
          </a:p>
          <a:p>
            <a:pPr marR="32385">
              <a:spcBef>
                <a:spcPts val="139"/>
              </a:spcBef>
              <a:buClr>
                <a:srgbClr val="BE1237"/>
              </a:buClr>
              <a:buChar char="•"/>
              <a:tabLst>
                <a:tab pos="351949" algn="l"/>
                <a:tab pos="352425" algn="l"/>
              </a:tabLst>
            </a:pPr>
            <a:endParaRPr lang="en-US" sz="2100" spc="-109" dirty="0">
              <a:solidFill>
                <a:srgbClr val="002060"/>
              </a:solidFill>
              <a:latin typeface="Arial"/>
              <a:cs typeface="Arial"/>
            </a:endParaRPr>
          </a:p>
          <a:p>
            <a:pPr marR="32385">
              <a:spcBef>
                <a:spcPts val="139"/>
              </a:spcBef>
              <a:buClr>
                <a:srgbClr val="BE1237"/>
              </a:buClr>
              <a:buChar char="•"/>
              <a:tabLst>
                <a:tab pos="351949" algn="l"/>
                <a:tab pos="352425" algn="l"/>
              </a:tabLst>
            </a:pPr>
            <a:r>
              <a:rPr lang="en-US" sz="2100" spc="-109" dirty="0">
                <a:solidFill>
                  <a:srgbClr val="002060"/>
                </a:solidFill>
                <a:latin typeface="Arial"/>
                <a:cs typeface="Arial"/>
              </a:rPr>
              <a:t>What motivates them to spend money?</a:t>
            </a:r>
          </a:p>
          <a:p>
            <a:pPr marR="32385">
              <a:spcBef>
                <a:spcPts val="139"/>
              </a:spcBef>
              <a:buClr>
                <a:srgbClr val="BE1237"/>
              </a:buClr>
              <a:buChar char="•"/>
              <a:tabLst>
                <a:tab pos="351949" algn="l"/>
                <a:tab pos="352425" algn="l"/>
              </a:tabLst>
            </a:pPr>
            <a:endParaRPr lang="en-US" sz="2100" spc="-109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67501" y="609810"/>
            <a:ext cx="1964531" cy="1307306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96A5356D-F715-7E52-3063-B5ED7DE58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492443"/>
          </a:xfrm>
        </p:spPr>
        <p:txBody>
          <a:bodyPr/>
          <a:lstStyle/>
          <a:p>
            <a:r>
              <a:rPr lang="en-US" sz="3200" dirty="0"/>
              <a:t>Customer Discovery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4782" y="1544166"/>
            <a:ext cx="8229600" cy="609600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Who is your target customer?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40461" y="2590800"/>
            <a:ext cx="8229600" cy="42672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dirty="0"/>
              <a:t>How old are they?</a:t>
            </a:r>
          </a:p>
          <a:p>
            <a:pPr marL="109728" indent="0">
              <a:buNone/>
            </a:pPr>
            <a:r>
              <a:rPr lang="en-US" dirty="0"/>
              <a:t>What do they look like?</a:t>
            </a:r>
          </a:p>
          <a:p>
            <a:pPr marL="109728" indent="0">
              <a:buNone/>
            </a:pPr>
            <a:r>
              <a:rPr lang="en-US" dirty="0"/>
              <a:t>Male or female?</a:t>
            </a:r>
          </a:p>
          <a:p>
            <a:pPr marL="109728" indent="0">
              <a:buNone/>
            </a:pPr>
            <a:r>
              <a:rPr lang="en-US" dirty="0"/>
              <a:t>What do they like to do?</a:t>
            </a:r>
          </a:p>
          <a:p>
            <a:pPr marL="109728" indent="0">
              <a:buNone/>
            </a:pPr>
            <a:r>
              <a:rPr lang="en-US" dirty="0"/>
              <a:t>Where do they hang out?</a:t>
            </a:r>
          </a:p>
          <a:p>
            <a:pPr marL="109728" indent="0">
              <a:buNone/>
            </a:pPr>
            <a:r>
              <a:rPr lang="en-US" dirty="0"/>
              <a:t>What income do they make?</a:t>
            </a:r>
          </a:p>
          <a:p>
            <a:pPr marL="109728" indent="0">
              <a:buNone/>
            </a:pPr>
            <a:r>
              <a:rPr lang="en-US" dirty="0"/>
              <a:t>What profession are they in?</a:t>
            </a:r>
          </a:p>
          <a:p>
            <a:pPr marL="109728" indent="0">
              <a:buNone/>
            </a:pPr>
            <a:r>
              <a:rPr lang="en-US" dirty="0"/>
              <a:t>????????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815753-7E7B-4663-B545-A334DEE1C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561" y="288281"/>
            <a:ext cx="3792041" cy="125588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E248B7-E092-4D1D-866E-5737DE8B1D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4114" y="2153766"/>
            <a:ext cx="1543316" cy="19928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073BF1-2C73-44EB-B915-0B8EA34F0B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703" y="4146592"/>
            <a:ext cx="2225233" cy="4999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954238-DC3B-4E71-A440-17A66B944D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0172" y="2117406"/>
            <a:ext cx="2523963" cy="18106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922F9A-7782-4727-B418-D9DCBD33E5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6462" y="3865194"/>
            <a:ext cx="2334970" cy="4999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05131B-3C71-4A77-BBD8-FD5D5F7274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24114" y="4749289"/>
            <a:ext cx="1604819" cy="179333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BB26DE9-7F77-4BC9-900B-AE38AAFC9D90}"/>
              </a:ext>
            </a:extLst>
          </p:cNvPr>
          <p:cNvSpPr txBox="1"/>
          <p:nvPr/>
        </p:nvSpPr>
        <p:spPr>
          <a:xfrm>
            <a:off x="4119849" y="6488668"/>
            <a:ext cx="2170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Timeshare Tim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1FDC0D9-E0D4-4E52-A86A-C943DD5E79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83799" y="4496369"/>
            <a:ext cx="1113799" cy="179333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98E78CA-4E55-43D6-ACCC-11A22D6DABA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87947" y="6317948"/>
            <a:ext cx="1981372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7814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F0BE25-7CED-4041-833C-C5AAF2D3A5EF}"/>
              </a:ext>
            </a:extLst>
          </p:cNvPr>
          <p:cNvSpPr/>
          <p:nvPr/>
        </p:nvSpPr>
        <p:spPr>
          <a:xfrm>
            <a:off x="404191" y="614427"/>
            <a:ext cx="789167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u="sng" dirty="0">
                <a:solidFill>
                  <a:srgbClr val="FF0000"/>
                </a:solidFill>
              </a:rPr>
              <a:t>Step 3:  Why a Business Plan?</a:t>
            </a:r>
            <a:br>
              <a:rPr lang="en-US" b="1" dirty="0">
                <a:solidFill>
                  <a:srgbClr val="FF0000"/>
                </a:solidFill>
              </a:rPr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C82CEA-E80F-466D-880F-676A944430E9}"/>
              </a:ext>
            </a:extLst>
          </p:cNvPr>
          <p:cNvSpPr txBox="1"/>
          <p:nvPr/>
        </p:nvSpPr>
        <p:spPr>
          <a:xfrm>
            <a:off x="404191" y="1687372"/>
            <a:ext cx="789167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539644-8C14-4485-BD2E-E46F2D568389}"/>
              </a:ext>
            </a:extLst>
          </p:cNvPr>
          <p:cNvSpPr txBox="1"/>
          <p:nvPr/>
        </p:nvSpPr>
        <p:spPr>
          <a:xfrm>
            <a:off x="1083813" y="2047223"/>
            <a:ext cx="7777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C57AFF2A-743D-4ADC-9048-5EECD92E2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0808" y="2231889"/>
            <a:ext cx="565843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11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8B28E78-51D8-0A1A-9813-BA36A4E0EE52}"/>
              </a:ext>
            </a:extLst>
          </p:cNvPr>
          <p:cNvSpPr/>
          <p:nvPr/>
        </p:nvSpPr>
        <p:spPr>
          <a:xfrm>
            <a:off x="1097527" y="2835113"/>
            <a:ext cx="789167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u="sng" dirty="0">
                <a:solidFill>
                  <a:srgbClr val="FF0000"/>
                </a:solidFill>
              </a:rPr>
              <a:t>Step 4:  Business Structure</a:t>
            </a:r>
            <a:br>
              <a:rPr lang="en-US" b="1" dirty="0">
                <a:solidFill>
                  <a:srgbClr val="FF0000"/>
                </a:solidFill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0795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06900" y="1216820"/>
            <a:ext cx="4737099" cy="452199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98963" y="1418545"/>
            <a:ext cx="5536406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2700" b="0" u="heavy" dirty="0">
                <a:uFill>
                  <a:solidFill>
                    <a:srgbClr val="003366"/>
                  </a:solidFill>
                </a:uFill>
              </a:rPr>
              <a:t>The</a:t>
            </a:r>
            <a:r>
              <a:rPr sz="2700" b="0" u="heavy" spc="-34" dirty="0">
                <a:uFill>
                  <a:solidFill>
                    <a:srgbClr val="003366"/>
                  </a:solidFill>
                </a:uFill>
              </a:rPr>
              <a:t> </a:t>
            </a:r>
            <a:r>
              <a:rPr sz="2700" b="0" u="heavy" dirty="0">
                <a:uFill>
                  <a:solidFill>
                    <a:srgbClr val="003366"/>
                  </a:solidFill>
                </a:uFill>
              </a:rPr>
              <a:t>9</a:t>
            </a:r>
            <a:r>
              <a:rPr sz="2700" b="0" u="heavy" spc="-23" dirty="0">
                <a:uFill>
                  <a:solidFill>
                    <a:srgbClr val="003366"/>
                  </a:solidFill>
                </a:uFill>
              </a:rPr>
              <a:t> </a:t>
            </a:r>
            <a:r>
              <a:rPr sz="2700" b="0" u="heavy" dirty="0">
                <a:uFill>
                  <a:solidFill>
                    <a:srgbClr val="003366"/>
                  </a:solidFill>
                </a:uFill>
              </a:rPr>
              <a:t>big</a:t>
            </a:r>
            <a:r>
              <a:rPr sz="2700" b="0" u="heavy" spc="-23" dirty="0">
                <a:uFill>
                  <a:solidFill>
                    <a:srgbClr val="003366"/>
                  </a:solidFill>
                </a:uFill>
              </a:rPr>
              <a:t> </a:t>
            </a:r>
            <a:r>
              <a:rPr sz="2700" b="0" u="heavy" dirty="0">
                <a:uFill>
                  <a:solidFill>
                    <a:srgbClr val="003366"/>
                  </a:solidFill>
                </a:uFill>
              </a:rPr>
              <a:t>C’s…of</a:t>
            </a:r>
            <a:r>
              <a:rPr sz="2700" b="0" u="heavy" spc="-26" dirty="0">
                <a:uFill>
                  <a:solidFill>
                    <a:srgbClr val="003366"/>
                  </a:solidFill>
                </a:uFill>
              </a:rPr>
              <a:t> </a:t>
            </a:r>
            <a:r>
              <a:rPr sz="2700" b="0" u="heavy" dirty="0">
                <a:uFill>
                  <a:solidFill>
                    <a:srgbClr val="003366"/>
                  </a:solidFill>
                </a:uFill>
              </a:rPr>
              <a:t>Business</a:t>
            </a:r>
            <a:r>
              <a:rPr sz="2700" b="0" u="heavy" spc="-23" dirty="0">
                <a:uFill>
                  <a:solidFill>
                    <a:srgbClr val="003366"/>
                  </a:solidFill>
                </a:uFill>
              </a:rPr>
              <a:t> </a:t>
            </a:r>
            <a:r>
              <a:rPr sz="2700" b="0" u="heavy" spc="-8" dirty="0">
                <a:uFill>
                  <a:solidFill>
                    <a:srgbClr val="003366"/>
                  </a:solidFill>
                </a:uFill>
              </a:rPr>
              <a:t>Success</a:t>
            </a:r>
            <a:endParaRPr sz="2700"/>
          </a:p>
        </p:txBody>
      </p:sp>
      <p:sp>
        <p:nvSpPr>
          <p:cNvPr id="4" name="object 4"/>
          <p:cNvSpPr txBox="1"/>
          <p:nvPr/>
        </p:nvSpPr>
        <p:spPr>
          <a:xfrm>
            <a:off x="3698962" y="1835263"/>
            <a:ext cx="1746409" cy="356995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-476" algn="ctr">
              <a:lnSpc>
                <a:spcPct val="108200"/>
              </a:lnSpc>
              <a:spcBef>
                <a:spcPts val="75"/>
              </a:spcBef>
            </a:pPr>
            <a:r>
              <a:rPr sz="2400" spc="-8" dirty="0">
                <a:solidFill>
                  <a:srgbClr val="002060"/>
                </a:solidFill>
                <a:latin typeface="Arial"/>
                <a:cs typeface="Arial"/>
              </a:rPr>
              <a:t>Customer Credit Character Capacity Collateral </a:t>
            </a:r>
            <a:r>
              <a:rPr sz="2400" dirty="0">
                <a:solidFill>
                  <a:srgbClr val="002060"/>
                </a:solidFill>
                <a:latin typeface="Arial"/>
                <a:cs typeface="Arial"/>
              </a:rPr>
              <a:t>Cash</a:t>
            </a:r>
            <a:r>
              <a:rPr sz="2400" spc="-15" dirty="0">
                <a:solidFill>
                  <a:srgbClr val="002060"/>
                </a:solidFill>
                <a:latin typeface="Arial"/>
                <a:cs typeface="Arial"/>
              </a:rPr>
              <a:t> Flow </a:t>
            </a:r>
            <a:r>
              <a:rPr sz="2400" spc="-8" dirty="0">
                <a:solidFill>
                  <a:srgbClr val="002060"/>
                </a:solidFill>
                <a:latin typeface="Arial"/>
                <a:cs typeface="Arial"/>
              </a:rPr>
              <a:t>Capital Conditions Commitment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6925" y="2733826"/>
            <a:ext cx="1758465" cy="190502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5505969" y="5705167"/>
            <a:ext cx="121801" cy="105318"/>
          </a:xfrm>
          <a:prstGeom prst="rect">
            <a:avLst/>
          </a:prstGeom>
        </p:spPr>
        <p:txBody>
          <a:bodyPr vert="horz" wrap="square" lIns="0" tIns="1429" rIns="0" bIns="0" rtlCol="0">
            <a:spAutoFit/>
          </a:bodyPr>
          <a:lstStyle/>
          <a:p>
            <a:pPr marL="36671">
              <a:spcBef>
                <a:spcPts val="11"/>
              </a:spcBef>
            </a:pPr>
            <a:fld id="{81D60167-4931-47E6-BA6A-407CBD079E47}" type="slidenum">
              <a:rPr spc="-19" dirty="0"/>
              <a:pPr marL="36671">
                <a:spcBef>
                  <a:spcPts val="11"/>
                </a:spcBef>
              </a:pPr>
              <a:t>24</a:t>
            </a:fld>
            <a:endParaRPr spc="-19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8A9DAC-17E2-6E0D-A71F-9F34D7FB81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737" y="433387"/>
            <a:ext cx="7248525" cy="59912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977" y="1329071"/>
            <a:ext cx="6090047" cy="473153"/>
          </a:xfrm>
          <a:prstGeom prst="rect">
            <a:avLst/>
          </a:prstGeom>
        </p:spPr>
        <p:txBody>
          <a:bodyPr vert="horz" wrap="square" lIns="0" tIns="91387" rIns="0" bIns="0" rtlCol="0">
            <a:spAutoFit/>
          </a:bodyPr>
          <a:lstStyle/>
          <a:p>
            <a:pPr marL="1166813">
              <a:spcBef>
                <a:spcPts val="75"/>
              </a:spcBef>
            </a:pPr>
            <a:r>
              <a:rPr lang="en-US" spc="-19" dirty="0"/>
              <a:t>Types</a:t>
            </a:r>
            <a:r>
              <a:rPr spc="-19" dirty="0"/>
              <a:t> </a:t>
            </a:r>
            <a:r>
              <a:rPr lang="en-US" spc="-19" dirty="0"/>
              <a:t>of</a:t>
            </a:r>
            <a:r>
              <a:rPr spc="-19" dirty="0"/>
              <a:t> </a:t>
            </a:r>
            <a:r>
              <a:rPr dirty="0"/>
              <a:t>Business</a:t>
            </a:r>
            <a:r>
              <a:rPr spc="-15" dirty="0"/>
              <a:t> </a:t>
            </a:r>
            <a:r>
              <a:rPr spc="-8" dirty="0"/>
              <a:t>Ownership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368797" y="5697046"/>
            <a:ext cx="106204" cy="11349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675" spc="-19" dirty="0">
                <a:solidFill>
                  <a:srgbClr val="888888"/>
                </a:solidFill>
                <a:latin typeface="Calibri"/>
                <a:cs typeface="Calibri"/>
              </a:rPr>
              <a:t>43</a:t>
            </a:r>
            <a:endParaRPr sz="675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967909" y="2091927"/>
            <a:ext cx="3128009" cy="3128009"/>
            <a:chOff x="2623878" y="1646235"/>
            <a:chExt cx="4170679" cy="4170679"/>
          </a:xfrm>
        </p:grpSpPr>
        <p:sp>
          <p:nvSpPr>
            <p:cNvPr id="5" name="object 5"/>
            <p:cNvSpPr/>
            <p:nvPr/>
          </p:nvSpPr>
          <p:spPr>
            <a:xfrm>
              <a:off x="2623878" y="1646235"/>
              <a:ext cx="4170679" cy="4170679"/>
            </a:xfrm>
            <a:custGeom>
              <a:avLst/>
              <a:gdLst/>
              <a:ahLst/>
              <a:cxnLst/>
              <a:rect l="l" t="t" r="r" b="b"/>
              <a:pathLst>
                <a:path w="4170679" h="4170679">
                  <a:moveTo>
                    <a:pt x="2085045" y="4170091"/>
                  </a:moveTo>
                  <a:lnTo>
                    <a:pt x="0" y="2085045"/>
                  </a:lnTo>
                  <a:lnTo>
                    <a:pt x="2085045" y="0"/>
                  </a:lnTo>
                  <a:lnTo>
                    <a:pt x="4170091" y="2085045"/>
                  </a:lnTo>
                  <a:lnTo>
                    <a:pt x="2085045" y="4170091"/>
                  </a:lnTo>
                  <a:close/>
                </a:path>
              </a:pathLst>
            </a:custGeom>
            <a:solidFill>
              <a:srgbClr val="CACCD1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6" name="object 6"/>
            <p:cNvSpPr/>
            <p:nvPr/>
          </p:nvSpPr>
          <p:spPr>
            <a:xfrm>
              <a:off x="3020037" y="2042393"/>
              <a:ext cx="1626870" cy="1626870"/>
            </a:xfrm>
            <a:custGeom>
              <a:avLst/>
              <a:gdLst/>
              <a:ahLst/>
              <a:cxnLst/>
              <a:rect l="l" t="t" r="r" b="b"/>
              <a:pathLst>
                <a:path w="1626870" h="1626870">
                  <a:moveTo>
                    <a:pt x="1355273" y="1626334"/>
                  </a:moveTo>
                  <a:lnTo>
                    <a:pt x="271061" y="1626334"/>
                  </a:lnTo>
                  <a:lnTo>
                    <a:pt x="222337" y="1621967"/>
                  </a:lnTo>
                  <a:lnTo>
                    <a:pt x="176479" y="1609376"/>
                  </a:lnTo>
                  <a:lnTo>
                    <a:pt x="134251" y="1589327"/>
                  </a:lnTo>
                  <a:lnTo>
                    <a:pt x="96419" y="1562584"/>
                  </a:lnTo>
                  <a:lnTo>
                    <a:pt x="63750" y="1529915"/>
                  </a:lnTo>
                  <a:lnTo>
                    <a:pt x="37007" y="1492083"/>
                  </a:lnTo>
                  <a:lnTo>
                    <a:pt x="16958" y="1449855"/>
                  </a:lnTo>
                  <a:lnTo>
                    <a:pt x="4367" y="1403997"/>
                  </a:lnTo>
                  <a:lnTo>
                    <a:pt x="0" y="1355273"/>
                  </a:lnTo>
                  <a:lnTo>
                    <a:pt x="0" y="271061"/>
                  </a:lnTo>
                  <a:lnTo>
                    <a:pt x="4367" y="222337"/>
                  </a:lnTo>
                  <a:lnTo>
                    <a:pt x="16958" y="176479"/>
                  </a:lnTo>
                  <a:lnTo>
                    <a:pt x="37007" y="134251"/>
                  </a:lnTo>
                  <a:lnTo>
                    <a:pt x="63750" y="96419"/>
                  </a:lnTo>
                  <a:lnTo>
                    <a:pt x="96419" y="63750"/>
                  </a:lnTo>
                  <a:lnTo>
                    <a:pt x="134251" y="37007"/>
                  </a:lnTo>
                  <a:lnTo>
                    <a:pt x="176479" y="16958"/>
                  </a:lnTo>
                  <a:lnTo>
                    <a:pt x="222337" y="4367"/>
                  </a:lnTo>
                  <a:lnTo>
                    <a:pt x="271061" y="0"/>
                  </a:lnTo>
                  <a:lnTo>
                    <a:pt x="1355273" y="0"/>
                  </a:lnTo>
                  <a:lnTo>
                    <a:pt x="1408402" y="5256"/>
                  </a:lnTo>
                  <a:lnTo>
                    <a:pt x="1459004" y="20633"/>
                  </a:lnTo>
                  <a:lnTo>
                    <a:pt x="1505658" y="45541"/>
                  </a:lnTo>
                  <a:lnTo>
                    <a:pt x="1546942" y="79391"/>
                  </a:lnTo>
                  <a:lnTo>
                    <a:pt x="1580793" y="120676"/>
                  </a:lnTo>
                  <a:lnTo>
                    <a:pt x="1605701" y="167330"/>
                  </a:lnTo>
                  <a:lnTo>
                    <a:pt x="1621078" y="217932"/>
                  </a:lnTo>
                  <a:lnTo>
                    <a:pt x="1626334" y="271061"/>
                  </a:lnTo>
                  <a:lnTo>
                    <a:pt x="1626334" y="1355273"/>
                  </a:lnTo>
                  <a:lnTo>
                    <a:pt x="1621967" y="1403997"/>
                  </a:lnTo>
                  <a:lnTo>
                    <a:pt x="1609376" y="1449855"/>
                  </a:lnTo>
                  <a:lnTo>
                    <a:pt x="1589327" y="1492083"/>
                  </a:lnTo>
                  <a:lnTo>
                    <a:pt x="1562584" y="1529915"/>
                  </a:lnTo>
                  <a:lnTo>
                    <a:pt x="1529915" y="1562584"/>
                  </a:lnTo>
                  <a:lnTo>
                    <a:pt x="1492083" y="1589327"/>
                  </a:lnTo>
                  <a:lnTo>
                    <a:pt x="1449855" y="1609376"/>
                  </a:lnTo>
                  <a:lnTo>
                    <a:pt x="1403997" y="1621967"/>
                  </a:lnTo>
                  <a:lnTo>
                    <a:pt x="1355273" y="1626334"/>
                  </a:lnTo>
                  <a:close/>
                </a:path>
              </a:pathLst>
            </a:custGeom>
            <a:solidFill>
              <a:srgbClr val="002D65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7" name="object 7"/>
            <p:cNvSpPr/>
            <p:nvPr/>
          </p:nvSpPr>
          <p:spPr>
            <a:xfrm>
              <a:off x="3020037" y="2042393"/>
              <a:ext cx="1626870" cy="1626870"/>
            </a:xfrm>
            <a:custGeom>
              <a:avLst/>
              <a:gdLst/>
              <a:ahLst/>
              <a:cxnLst/>
              <a:rect l="l" t="t" r="r" b="b"/>
              <a:pathLst>
                <a:path w="1626870" h="1626870">
                  <a:moveTo>
                    <a:pt x="0" y="271061"/>
                  </a:moveTo>
                  <a:lnTo>
                    <a:pt x="4367" y="222337"/>
                  </a:lnTo>
                  <a:lnTo>
                    <a:pt x="16958" y="176479"/>
                  </a:lnTo>
                  <a:lnTo>
                    <a:pt x="37007" y="134251"/>
                  </a:lnTo>
                  <a:lnTo>
                    <a:pt x="63750" y="96419"/>
                  </a:lnTo>
                  <a:lnTo>
                    <a:pt x="96419" y="63750"/>
                  </a:lnTo>
                  <a:lnTo>
                    <a:pt x="134251" y="37007"/>
                  </a:lnTo>
                  <a:lnTo>
                    <a:pt x="176479" y="16958"/>
                  </a:lnTo>
                  <a:lnTo>
                    <a:pt x="222337" y="4367"/>
                  </a:lnTo>
                  <a:lnTo>
                    <a:pt x="271061" y="0"/>
                  </a:lnTo>
                  <a:lnTo>
                    <a:pt x="1355273" y="0"/>
                  </a:lnTo>
                  <a:lnTo>
                    <a:pt x="1408402" y="5256"/>
                  </a:lnTo>
                  <a:lnTo>
                    <a:pt x="1459004" y="20633"/>
                  </a:lnTo>
                  <a:lnTo>
                    <a:pt x="1505658" y="45541"/>
                  </a:lnTo>
                  <a:lnTo>
                    <a:pt x="1546942" y="79391"/>
                  </a:lnTo>
                  <a:lnTo>
                    <a:pt x="1580793" y="120676"/>
                  </a:lnTo>
                  <a:lnTo>
                    <a:pt x="1605701" y="167330"/>
                  </a:lnTo>
                  <a:lnTo>
                    <a:pt x="1621078" y="217932"/>
                  </a:lnTo>
                  <a:lnTo>
                    <a:pt x="1626334" y="271061"/>
                  </a:lnTo>
                  <a:lnTo>
                    <a:pt x="1626334" y="1355273"/>
                  </a:lnTo>
                  <a:lnTo>
                    <a:pt x="1621967" y="1403997"/>
                  </a:lnTo>
                  <a:lnTo>
                    <a:pt x="1609376" y="1449855"/>
                  </a:lnTo>
                  <a:lnTo>
                    <a:pt x="1589327" y="1492083"/>
                  </a:lnTo>
                  <a:lnTo>
                    <a:pt x="1562584" y="1529915"/>
                  </a:lnTo>
                  <a:lnTo>
                    <a:pt x="1529915" y="1562584"/>
                  </a:lnTo>
                  <a:lnTo>
                    <a:pt x="1492083" y="1589327"/>
                  </a:lnTo>
                  <a:lnTo>
                    <a:pt x="1449855" y="1609376"/>
                  </a:lnTo>
                  <a:lnTo>
                    <a:pt x="1403997" y="1621967"/>
                  </a:lnTo>
                  <a:lnTo>
                    <a:pt x="1355273" y="1626334"/>
                  </a:lnTo>
                  <a:lnTo>
                    <a:pt x="271061" y="1626334"/>
                  </a:lnTo>
                  <a:lnTo>
                    <a:pt x="222337" y="1621967"/>
                  </a:lnTo>
                  <a:lnTo>
                    <a:pt x="176479" y="1609376"/>
                  </a:lnTo>
                  <a:lnTo>
                    <a:pt x="134251" y="1589327"/>
                  </a:lnTo>
                  <a:lnTo>
                    <a:pt x="96419" y="1562584"/>
                  </a:lnTo>
                  <a:lnTo>
                    <a:pt x="63750" y="1529915"/>
                  </a:lnTo>
                  <a:lnTo>
                    <a:pt x="37007" y="1492083"/>
                  </a:lnTo>
                  <a:lnTo>
                    <a:pt x="16958" y="1449855"/>
                  </a:lnTo>
                  <a:lnTo>
                    <a:pt x="4367" y="1403997"/>
                  </a:lnTo>
                  <a:lnTo>
                    <a:pt x="0" y="1355273"/>
                  </a:lnTo>
                  <a:lnTo>
                    <a:pt x="0" y="271061"/>
                  </a:lnTo>
                  <a:close/>
                </a:path>
              </a:pathLst>
            </a:custGeom>
            <a:ln w="253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384658" y="2841302"/>
            <a:ext cx="980123" cy="27507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725" dirty="0">
                <a:solidFill>
                  <a:srgbClr val="FFFFFF"/>
                </a:solidFill>
                <a:latin typeface="Arial"/>
                <a:cs typeface="Arial"/>
              </a:rPr>
              <a:t>Start</a:t>
            </a:r>
            <a:r>
              <a:rPr sz="1725" spc="-19" dirty="0">
                <a:solidFill>
                  <a:srgbClr val="FFFFFF"/>
                </a:solidFill>
                <a:latin typeface="Arial"/>
                <a:cs typeface="Arial"/>
              </a:rPr>
              <a:t> New</a:t>
            </a:r>
            <a:endParaRPr sz="1725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569082" y="2379520"/>
            <a:ext cx="1239203" cy="1239203"/>
            <a:chOff x="4758776" y="2029693"/>
            <a:chExt cx="1652270" cy="1652270"/>
          </a:xfrm>
        </p:grpSpPr>
        <p:sp>
          <p:nvSpPr>
            <p:cNvPr id="10" name="object 10"/>
            <p:cNvSpPr/>
            <p:nvPr/>
          </p:nvSpPr>
          <p:spPr>
            <a:xfrm>
              <a:off x="4771476" y="2042393"/>
              <a:ext cx="1626870" cy="1626870"/>
            </a:xfrm>
            <a:custGeom>
              <a:avLst/>
              <a:gdLst/>
              <a:ahLst/>
              <a:cxnLst/>
              <a:rect l="l" t="t" r="r" b="b"/>
              <a:pathLst>
                <a:path w="1626870" h="1626870">
                  <a:moveTo>
                    <a:pt x="1355273" y="1626334"/>
                  </a:moveTo>
                  <a:lnTo>
                    <a:pt x="271060" y="1626334"/>
                  </a:lnTo>
                  <a:lnTo>
                    <a:pt x="222337" y="1621967"/>
                  </a:lnTo>
                  <a:lnTo>
                    <a:pt x="176478" y="1609376"/>
                  </a:lnTo>
                  <a:lnTo>
                    <a:pt x="134251" y="1589327"/>
                  </a:lnTo>
                  <a:lnTo>
                    <a:pt x="96419" y="1562584"/>
                  </a:lnTo>
                  <a:lnTo>
                    <a:pt x="63750" y="1529915"/>
                  </a:lnTo>
                  <a:lnTo>
                    <a:pt x="37007" y="1492083"/>
                  </a:lnTo>
                  <a:lnTo>
                    <a:pt x="16958" y="1449855"/>
                  </a:lnTo>
                  <a:lnTo>
                    <a:pt x="4367" y="1403997"/>
                  </a:lnTo>
                  <a:lnTo>
                    <a:pt x="0" y="1355273"/>
                  </a:lnTo>
                  <a:lnTo>
                    <a:pt x="0" y="271061"/>
                  </a:lnTo>
                  <a:lnTo>
                    <a:pt x="4367" y="222337"/>
                  </a:lnTo>
                  <a:lnTo>
                    <a:pt x="16958" y="176479"/>
                  </a:lnTo>
                  <a:lnTo>
                    <a:pt x="37007" y="134251"/>
                  </a:lnTo>
                  <a:lnTo>
                    <a:pt x="63750" y="96419"/>
                  </a:lnTo>
                  <a:lnTo>
                    <a:pt x="96419" y="63750"/>
                  </a:lnTo>
                  <a:lnTo>
                    <a:pt x="134251" y="37007"/>
                  </a:lnTo>
                  <a:lnTo>
                    <a:pt x="176478" y="16958"/>
                  </a:lnTo>
                  <a:lnTo>
                    <a:pt x="222337" y="4367"/>
                  </a:lnTo>
                  <a:lnTo>
                    <a:pt x="271060" y="0"/>
                  </a:lnTo>
                  <a:lnTo>
                    <a:pt x="1355273" y="0"/>
                  </a:lnTo>
                  <a:lnTo>
                    <a:pt x="1408401" y="5256"/>
                  </a:lnTo>
                  <a:lnTo>
                    <a:pt x="1459004" y="20633"/>
                  </a:lnTo>
                  <a:lnTo>
                    <a:pt x="1505658" y="45541"/>
                  </a:lnTo>
                  <a:lnTo>
                    <a:pt x="1546942" y="79391"/>
                  </a:lnTo>
                  <a:lnTo>
                    <a:pt x="1580793" y="120676"/>
                  </a:lnTo>
                  <a:lnTo>
                    <a:pt x="1605701" y="167330"/>
                  </a:lnTo>
                  <a:lnTo>
                    <a:pt x="1621078" y="217932"/>
                  </a:lnTo>
                  <a:lnTo>
                    <a:pt x="1626334" y="271061"/>
                  </a:lnTo>
                  <a:lnTo>
                    <a:pt x="1626334" y="1355273"/>
                  </a:lnTo>
                  <a:lnTo>
                    <a:pt x="1621967" y="1403997"/>
                  </a:lnTo>
                  <a:lnTo>
                    <a:pt x="1609376" y="1449855"/>
                  </a:lnTo>
                  <a:lnTo>
                    <a:pt x="1589326" y="1492083"/>
                  </a:lnTo>
                  <a:lnTo>
                    <a:pt x="1562584" y="1529915"/>
                  </a:lnTo>
                  <a:lnTo>
                    <a:pt x="1529914" y="1562584"/>
                  </a:lnTo>
                  <a:lnTo>
                    <a:pt x="1492083" y="1589327"/>
                  </a:lnTo>
                  <a:lnTo>
                    <a:pt x="1449855" y="1609376"/>
                  </a:lnTo>
                  <a:lnTo>
                    <a:pt x="1403996" y="1621967"/>
                  </a:lnTo>
                  <a:lnTo>
                    <a:pt x="1355273" y="1626334"/>
                  </a:lnTo>
                  <a:close/>
                </a:path>
              </a:pathLst>
            </a:custGeom>
            <a:solidFill>
              <a:srgbClr val="002D65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1" name="object 11"/>
            <p:cNvSpPr/>
            <p:nvPr/>
          </p:nvSpPr>
          <p:spPr>
            <a:xfrm>
              <a:off x="4771476" y="2042393"/>
              <a:ext cx="1626870" cy="1626870"/>
            </a:xfrm>
            <a:custGeom>
              <a:avLst/>
              <a:gdLst/>
              <a:ahLst/>
              <a:cxnLst/>
              <a:rect l="l" t="t" r="r" b="b"/>
              <a:pathLst>
                <a:path w="1626870" h="1626870">
                  <a:moveTo>
                    <a:pt x="0" y="271061"/>
                  </a:moveTo>
                  <a:lnTo>
                    <a:pt x="4367" y="222337"/>
                  </a:lnTo>
                  <a:lnTo>
                    <a:pt x="16958" y="176479"/>
                  </a:lnTo>
                  <a:lnTo>
                    <a:pt x="37007" y="134251"/>
                  </a:lnTo>
                  <a:lnTo>
                    <a:pt x="63750" y="96419"/>
                  </a:lnTo>
                  <a:lnTo>
                    <a:pt x="96419" y="63750"/>
                  </a:lnTo>
                  <a:lnTo>
                    <a:pt x="134251" y="37007"/>
                  </a:lnTo>
                  <a:lnTo>
                    <a:pt x="176478" y="16958"/>
                  </a:lnTo>
                  <a:lnTo>
                    <a:pt x="222337" y="4367"/>
                  </a:lnTo>
                  <a:lnTo>
                    <a:pt x="271060" y="0"/>
                  </a:lnTo>
                  <a:lnTo>
                    <a:pt x="1355273" y="0"/>
                  </a:lnTo>
                  <a:lnTo>
                    <a:pt x="1408401" y="5256"/>
                  </a:lnTo>
                  <a:lnTo>
                    <a:pt x="1459004" y="20633"/>
                  </a:lnTo>
                  <a:lnTo>
                    <a:pt x="1505658" y="45541"/>
                  </a:lnTo>
                  <a:lnTo>
                    <a:pt x="1546942" y="79391"/>
                  </a:lnTo>
                  <a:lnTo>
                    <a:pt x="1580793" y="120676"/>
                  </a:lnTo>
                  <a:lnTo>
                    <a:pt x="1605701" y="167330"/>
                  </a:lnTo>
                  <a:lnTo>
                    <a:pt x="1621078" y="217932"/>
                  </a:lnTo>
                  <a:lnTo>
                    <a:pt x="1626334" y="271061"/>
                  </a:lnTo>
                  <a:lnTo>
                    <a:pt x="1626334" y="1355273"/>
                  </a:lnTo>
                  <a:lnTo>
                    <a:pt x="1621967" y="1403997"/>
                  </a:lnTo>
                  <a:lnTo>
                    <a:pt x="1609376" y="1449855"/>
                  </a:lnTo>
                  <a:lnTo>
                    <a:pt x="1589326" y="1492083"/>
                  </a:lnTo>
                  <a:lnTo>
                    <a:pt x="1562584" y="1529915"/>
                  </a:lnTo>
                  <a:lnTo>
                    <a:pt x="1529914" y="1562584"/>
                  </a:lnTo>
                  <a:lnTo>
                    <a:pt x="1492083" y="1589327"/>
                  </a:lnTo>
                  <a:lnTo>
                    <a:pt x="1449855" y="1609376"/>
                  </a:lnTo>
                  <a:lnTo>
                    <a:pt x="1403996" y="1621967"/>
                  </a:lnTo>
                  <a:lnTo>
                    <a:pt x="1355273" y="1626334"/>
                  </a:lnTo>
                  <a:lnTo>
                    <a:pt x="271060" y="1626334"/>
                  </a:lnTo>
                  <a:lnTo>
                    <a:pt x="222337" y="1621967"/>
                  </a:lnTo>
                  <a:lnTo>
                    <a:pt x="176478" y="1609376"/>
                  </a:lnTo>
                  <a:lnTo>
                    <a:pt x="134251" y="1589327"/>
                  </a:lnTo>
                  <a:lnTo>
                    <a:pt x="96419" y="1562584"/>
                  </a:lnTo>
                  <a:lnTo>
                    <a:pt x="63750" y="1529915"/>
                  </a:lnTo>
                  <a:lnTo>
                    <a:pt x="37007" y="1492083"/>
                  </a:lnTo>
                  <a:lnTo>
                    <a:pt x="16958" y="1449855"/>
                  </a:lnTo>
                  <a:lnTo>
                    <a:pt x="4367" y="1403997"/>
                  </a:lnTo>
                  <a:lnTo>
                    <a:pt x="0" y="1355273"/>
                  </a:lnTo>
                  <a:lnTo>
                    <a:pt x="0" y="271061"/>
                  </a:lnTo>
                  <a:close/>
                </a:path>
              </a:pathLst>
            </a:custGeom>
            <a:ln w="253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3698183" y="2841302"/>
            <a:ext cx="981075" cy="27507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725" spc="-8" dirty="0">
                <a:solidFill>
                  <a:srgbClr val="FFFFFF"/>
                </a:solidFill>
                <a:latin typeface="Arial"/>
                <a:cs typeface="Arial"/>
              </a:rPr>
              <a:t>Franchise</a:t>
            </a:r>
            <a:endParaRPr sz="1725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255503" y="3693099"/>
            <a:ext cx="1239203" cy="1239203"/>
            <a:chOff x="3007337" y="3781132"/>
            <a:chExt cx="1652270" cy="1652270"/>
          </a:xfrm>
        </p:grpSpPr>
        <p:sp>
          <p:nvSpPr>
            <p:cNvPr id="14" name="object 14"/>
            <p:cNvSpPr/>
            <p:nvPr/>
          </p:nvSpPr>
          <p:spPr>
            <a:xfrm>
              <a:off x="3020037" y="3793832"/>
              <a:ext cx="1626870" cy="1626870"/>
            </a:xfrm>
            <a:custGeom>
              <a:avLst/>
              <a:gdLst/>
              <a:ahLst/>
              <a:cxnLst/>
              <a:rect l="l" t="t" r="r" b="b"/>
              <a:pathLst>
                <a:path w="1626870" h="1626870">
                  <a:moveTo>
                    <a:pt x="1355273" y="1626335"/>
                  </a:moveTo>
                  <a:lnTo>
                    <a:pt x="271061" y="1626335"/>
                  </a:lnTo>
                  <a:lnTo>
                    <a:pt x="222337" y="1621968"/>
                  </a:lnTo>
                  <a:lnTo>
                    <a:pt x="176479" y="1609376"/>
                  </a:lnTo>
                  <a:lnTo>
                    <a:pt x="134251" y="1589327"/>
                  </a:lnTo>
                  <a:lnTo>
                    <a:pt x="96419" y="1562585"/>
                  </a:lnTo>
                  <a:lnTo>
                    <a:pt x="63750" y="1529915"/>
                  </a:lnTo>
                  <a:lnTo>
                    <a:pt x="37007" y="1492083"/>
                  </a:lnTo>
                  <a:lnTo>
                    <a:pt x="16958" y="1449856"/>
                  </a:lnTo>
                  <a:lnTo>
                    <a:pt x="4367" y="1403997"/>
                  </a:lnTo>
                  <a:lnTo>
                    <a:pt x="0" y="1355273"/>
                  </a:lnTo>
                  <a:lnTo>
                    <a:pt x="0" y="271061"/>
                  </a:lnTo>
                  <a:lnTo>
                    <a:pt x="4367" y="222337"/>
                  </a:lnTo>
                  <a:lnTo>
                    <a:pt x="16958" y="176479"/>
                  </a:lnTo>
                  <a:lnTo>
                    <a:pt x="37007" y="134251"/>
                  </a:lnTo>
                  <a:lnTo>
                    <a:pt x="63750" y="96420"/>
                  </a:lnTo>
                  <a:lnTo>
                    <a:pt x="96419" y="63750"/>
                  </a:lnTo>
                  <a:lnTo>
                    <a:pt x="134251" y="37007"/>
                  </a:lnTo>
                  <a:lnTo>
                    <a:pt x="176479" y="16958"/>
                  </a:lnTo>
                  <a:lnTo>
                    <a:pt x="222337" y="4367"/>
                  </a:lnTo>
                  <a:lnTo>
                    <a:pt x="271061" y="0"/>
                  </a:lnTo>
                  <a:lnTo>
                    <a:pt x="1355273" y="0"/>
                  </a:lnTo>
                  <a:lnTo>
                    <a:pt x="1408402" y="5256"/>
                  </a:lnTo>
                  <a:lnTo>
                    <a:pt x="1459004" y="20633"/>
                  </a:lnTo>
                  <a:lnTo>
                    <a:pt x="1505658" y="45541"/>
                  </a:lnTo>
                  <a:lnTo>
                    <a:pt x="1546942" y="79392"/>
                  </a:lnTo>
                  <a:lnTo>
                    <a:pt x="1580793" y="120676"/>
                  </a:lnTo>
                  <a:lnTo>
                    <a:pt x="1605701" y="167330"/>
                  </a:lnTo>
                  <a:lnTo>
                    <a:pt x="1621078" y="217933"/>
                  </a:lnTo>
                  <a:lnTo>
                    <a:pt x="1626334" y="271061"/>
                  </a:lnTo>
                  <a:lnTo>
                    <a:pt x="1626334" y="1355273"/>
                  </a:lnTo>
                  <a:lnTo>
                    <a:pt x="1621967" y="1403997"/>
                  </a:lnTo>
                  <a:lnTo>
                    <a:pt x="1609376" y="1449856"/>
                  </a:lnTo>
                  <a:lnTo>
                    <a:pt x="1589327" y="1492083"/>
                  </a:lnTo>
                  <a:lnTo>
                    <a:pt x="1562584" y="1529915"/>
                  </a:lnTo>
                  <a:lnTo>
                    <a:pt x="1529915" y="1562585"/>
                  </a:lnTo>
                  <a:lnTo>
                    <a:pt x="1492083" y="1589327"/>
                  </a:lnTo>
                  <a:lnTo>
                    <a:pt x="1449855" y="1609376"/>
                  </a:lnTo>
                  <a:lnTo>
                    <a:pt x="1403997" y="1621968"/>
                  </a:lnTo>
                  <a:lnTo>
                    <a:pt x="1355273" y="1626335"/>
                  </a:lnTo>
                  <a:close/>
                </a:path>
              </a:pathLst>
            </a:custGeom>
            <a:solidFill>
              <a:srgbClr val="002D65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5" name="object 15"/>
            <p:cNvSpPr/>
            <p:nvPr/>
          </p:nvSpPr>
          <p:spPr>
            <a:xfrm>
              <a:off x="3020037" y="3793832"/>
              <a:ext cx="1626870" cy="1626870"/>
            </a:xfrm>
            <a:custGeom>
              <a:avLst/>
              <a:gdLst/>
              <a:ahLst/>
              <a:cxnLst/>
              <a:rect l="l" t="t" r="r" b="b"/>
              <a:pathLst>
                <a:path w="1626870" h="1626870">
                  <a:moveTo>
                    <a:pt x="0" y="271061"/>
                  </a:moveTo>
                  <a:lnTo>
                    <a:pt x="4367" y="222337"/>
                  </a:lnTo>
                  <a:lnTo>
                    <a:pt x="16958" y="176479"/>
                  </a:lnTo>
                  <a:lnTo>
                    <a:pt x="37007" y="134251"/>
                  </a:lnTo>
                  <a:lnTo>
                    <a:pt x="63750" y="96420"/>
                  </a:lnTo>
                  <a:lnTo>
                    <a:pt x="96419" y="63750"/>
                  </a:lnTo>
                  <a:lnTo>
                    <a:pt x="134251" y="37007"/>
                  </a:lnTo>
                  <a:lnTo>
                    <a:pt x="176479" y="16958"/>
                  </a:lnTo>
                  <a:lnTo>
                    <a:pt x="222337" y="4367"/>
                  </a:lnTo>
                  <a:lnTo>
                    <a:pt x="271061" y="0"/>
                  </a:lnTo>
                  <a:lnTo>
                    <a:pt x="1355273" y="0"/>
                  </a:lnTo>
                  <a:lnTo>
                    <a:pt x="1408402" y="5256"/>
                  </a:lnTo>
                  <a:lnTo>
                    <a:pt x="1459004" y="20633"/>
                  </a:lnTo>
                  <a:lnTo>
                    <a:pt x="1505658" y="45541"/>
                  </a:lnTo>
                  <a:lnTo>
                    <a:pt x="1546942" y="79392"/>
                  </a:lnTo>
                  <a:lnTo>
                    <a:pt x="1580793" y="120676"/>
                  </a:lnTo>
                  <a:lnTo>
                    <a:pt x="1605701" y="167330"/>
                  </a:lnTo>
                  <a:lnTo>
                    <a:pt x="1621078" y="217933"/>
                  </a:lnTo>
                  <a:lnTo>
                    <a:pt x="1626334" y="271061"/>
                  </a:lnTo>
                  <a:lnTo>
                    <a:pt x="1626334" y="1355273"/>
                  </a:lnTo>
                  <a:lnTo>
                    <a:pt x="1621967" y="1403997"/>
                  </a:lnTo>
                  <a:lnTo>
                    <a:pt x="1609376" y="1449856"/>
                  </a:lnTo>
                  <a:lnTo>
                    <a:pt x="1589327" y="1492083"/>
                  </a:lnTo>
                  <a:lnTo>
                    <a:pt x="1562584" y="1529915"/>
                  </a:lnTo>
                  <a:lnTo>
                    <a:pt x="1529915" y="1562585"/>
                  </a:lnTo>
                  <a:lnTo>
                    <a:pt x="1492083" y="1589327"/>
                  </a:lnTo>
                  <a:lnTo>
                    <a:pt x="1449855" y="1609376"/>
                  </a:lnTo>
                  <a:lnTo>
                    <a:pt x="1403997" y="1621968"/>
                  </a:lnTo>
                  <a:lnTo>
                    <a:pt x="1355273" y="1626335"/>
                  </a:lnTo>
                  <a:lnTo>
                    <a:pt x="271061" y="1626335"/>
                  </a:lnTo>
                  <a:lnTo>
                    <a:pt x="222337" y="1621968"/>
                  </a:lnTo>
                  <a:lnTo>
                    <a:pt x="176479" y="1609376"/>
                  </a:lnTo>
                  <a:lnTo>
                    <a:pt x="134251" y="1589327"/>
                  </a:lnTo>
                  <a:lnTo>
                    <a:pt x="96419" y="1562585"/>
                  </a:lnTo>
                  <a:lnTo>
                    <a:pt x="63750" y="1529915"/>
                  </a:lnTo>
                  <a:lnTo>
                    <a:pt x="37007" y="1492083"/>
                  </a:lnTo>
                  <a:lnTo>
                    <a:pt x="16958" y="1449856"/>
                  </a:lnTo>
                  <a:lnTo>
                    <a:pt x="4367" y="1403997"/>
                  </a:lnTo>
                  <a:lnTo>
                    <a:pt x="0" y="1355273"/>
                  </a:lnTo>
                  <a:lnTo>
                    <a:pt x="0" y="271061"/>
                  </a:lnTo>
                  <a:close/>
                </a:path>
              </a:pathLst>
            </a:custGeom>
            <a:ln w="253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421068" y="4036581"/>
            <a:ext cx="907733" cy="527228"/>
          </a:xfrm>
          <a:prstGeom prst="rect">
            <a:avLst/>
          </a:prstGeom>
        </p:spPr>
        <p:txBody>
          <a:bodyPr vert="horz" wrap="square" lIns="0" tIns="39529" rIns="0" bIns="0" rtlCol="0">
            <a:spAutoFit/>
          </a:bodyPr>
          <a:lstStyle/>
          <a:p>
            <a:pPr marL="9525" marR="3810" indent="121444">
              <a:lnSpc>
                <a:spcPts val="1860"/>
              </a:lnSpc>
              <a:spcBef>
                <a:spcPts val="311"/>
              </a:spcBef>
            </a:pPr>
            <a:r>
              <a:rPr sz="1725" spc="-8" dirty="0">
                <a:solidFill>
                  <a:srgbClr val="FFFFFF"/>
                </a:solidFill>
                <a:latin typeface="Arial"/>
                <a:cs typeface="Arial"/>
              </a:rPr>
              <a:t>Family Business</a:t>
            </a:r>
            <a:endParaRPr sz="1725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3569082" y="3693099"/>
            <a:ext cx="1239203" cy="1239203"/>
            <a:chOff x="4758776" y="3781132"/>
            <a:chExt cx="1652270" cy="1652270"/>
          </a:xfrm>
        </p:grpSpPr>
        <p:sp>
          <p:nvSpPr>
            <p:cNvPr id="18" name="object 18"/>
            <p:cNvSpPr/>
            <p:nvPr/>
          </p:nvSpPr>
          <p:spPr>
            <a:xfrm>
              <a:off x="4771476" y="3793832"/>
              <a:ext cx="1626870" cy="1626870"/>
            </a:xfrm>
            <a:custGeom>
              <a:avLst/>
              <a:gdLst/>
              <a:ahLst/>
              <a:cxnLst/>
              <a:rect l="l" t="t" r="r" b="b"/>
              <a:pathLst>
                <a:path w="1626870" h="1626870">
                  <a:moveTo>
                    <a:pt x="1355273" y="1626335"/>
                  </a:moveTo>
                  <a:lnTo>
                    <a:pt x="271060" y="1626335"/>
                  </a:lnTo>
                  <a:lnTo>
                    <a:pt x="222337" y="1621968"/>
                  </a:lnTo>
                  <a:lnTo>
                    <a:pt x="176478" y="1609376"/>
                  </a:lnTo>
                  <a:lnTo>
                    <a:pt x="134251" y="1589327"/>
                  </a:lnTo>
                  <a:lnTo>
                    <a:pt x="96419" y="1562585"/>
                  </a:lnTo>
                  <a:lnTo>
                    <a:pt x="63750" y="1529915"/>
                  </a:lnTo>
                  <a:lnTo>
                    <a:pt x="37007" y="1492083"/>
                  </a:lnTo>
                  <a:lnTo>
                    <a:pt x="16958" y="1449856"/>
                  </a:lnTo>
                  <a:lnTo>
                    <a:pt x="4367" y="1403997"/>
                  </a:lnTo>
                  <a:lnTo>
                    <a:pt x="0" y="1355273"/>
                  </a:lnTo>
                  <a:lnTo>
                    <a:pt x="0" y="271061"/>
                  </a:lnTo>
                  <a:lnTo>
                    <a:pt x="4367" y="222337"/>
                  </a:lnTo>
                  <a:lnTo>
                    <a:pt x="16958" y="176479"/>
                  </a:lnTo>
                  <a:lnTo>
                    <a:pt x="37007" y="134251"/>
                  </a:lnTo>
                  <a:lnTo>
                    <a:pt x="63750" y="96420"/>
                  </a:lnTo>
                  <a:lnTo>
                    <a:pt x="96419" y="63750"/>
                  </a:lnTo>
                  <a:lnTo>
                    <a:pt x="134251" y="37007"/>
                  </a:lnTo>
                  <a:lnTo>
                    <a:pt x="176478" y="16958"/>
                  </a:lnTo>
                  <a:lnTo>
                    <a:pt x="222337" y="4367"/>
                  </a:lnTo>
                  <a:lnTo>
                    <a:pt x="271060" y="0"/>
                  </a:lnTo>
                  <a:lnTo>
                    <a:pt x="1355273" y="0"/>
                  </a:lnTo>
                  <a:lnTo>
                    <a:pt x="1408401" y="5256"/>
                  </a:lnTo>
                  <a:lnTo>
                    <a:pt x="1459004" y="20633"/>
                  </a:lnTo>
                  <a:lnTo>
                    <a:pt x="1505658" y="45541"/>
                  </a:lnTo>
                  <a:lnTo>
                    <a:pt x="1546942" y="79392"/>
                  </a:lnTo>
                  <a:lnTo>
                    <a:pt x="1580793" y="120676"/>
                  </a:lnTo>
                  <a:lnTo>
                    <a:pt x="1605701" y="167330"/>
                  </a:lnTo>
                  <a:lnTo>
                    <a:pt x="1621078" y="217933"/>
                  </a:lnTo>
                  <a:lnTo>
                    <a:pt x="1626334" y="271061"/>
                  </a:lnTo>
                  <a:lnTo>
                    <a:pt x="1626334" y="1355273"/>
                  </a:lnTo>
                  <a:lnTo>
                    <a:pt x="1621967" y="1403997"/>
                  </a:lnTo>
                  <a:lnTo>
                    <a:pt x="1609376" y="1449856"/>
                  </a:lnTo>
                  <a:lnTo>
                    <a:pt x="1589326" y="1492083"/>
                  </a:lnTo>
                  <a:lnTo>
                    <a:pt x="1562584" y="1529915"/>
                  </a:lnTo>
                  <a:lnTo>
                    <a:pt x="1529914" y="1562585"/>
                  </a:lnTo>
                  <a:lnTo>
                    <a:pt x="1492083" y="1589327"/>
                  </a:lnTo>
                  <a:lnTo>
                    <a:pt x="1449855" y="1609376"/>
                  </a:lnTo>
                  <a:lnTo>
                    <a:pt x="1403996" y="1621968"/>
                  </a:lnTo>
                  <a:lnTo>
                    <a:pt x="1355273" y="1626335"/>
                  </a:lnTo>
                  <a:close/>
                </a:path>
              </a:pathLst>
            </a:custGeom>
            <a:solidFill>
              <a:srgbClr val="002D65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9" name="object 19"/>
            <p:cNvSpPr/>
            <p:nvPr/>
          </p:nvSpPr>
          <p:spPr>
            <a:xfrm>
              <a:off x="4771476" y="3793832"/>
              <a:ext cx="1626870" cy="1626870"/>
            </a:xfrm>
            <a:custGeom>
              <a:avLst/>
              <a:gdLst/>
              <a:ahLst/>
              <a:cxnLst/>
              <a:rect l="l" t="t" r="r" b="b"/>
              <a:pathLst>
                <a:path w="1626870" h="1626870">
                  <a:moveTo>
                    <a:pt x="0" y="271061"/>
                  </a:moveTo>
                  <a:lnTo>
                    <a:pt x="4367" y="222337"/>
                  </a:lnTo>
                  <a:lnTo>
                    <a:pt x="16958" y="176479"/>
                  </a:lnTo>
                  <a:lnTo>
                    <a:pt x="37007" y="134251"/>
                  </a:lnTo>
                  <a:lnTo>
                    <a:pt x="63750" y="96420"/>
                  </a:lnTo>
                  <a:lnTo>
                    <a:pt x="96419" y="63750"/>
                  </a:lnTo>
                  <a:lnTo>
                    <a:pt x="134251" y="37007"/>
                  </a:lnTo>
                  <a:lnTo>
                    <a:pt x="176478" y="16958"/>
                  </a:lnTo>
                  <a:lnTo>
                    <a:pt x="222337" y="4367"/>
                  </a:lnTo>
                  <a:lnTo>
                    <a:pt x="271060" y="0"/>
                  </a:lnTo>
                  <a:lnTo>
                    <a:pt x="1355273" y="0"/>
                  </a:lnTo>
                  <a:lnTo>
                    <a:pt x="1408401" y="5256"/>
                  </a:lnTo>
                  <a:lnTo>
                    <a:pt x="1459004" y="20633"/>
                  </a:lnTo>
                  <a:lnTo>
                    <a:pt x="1505658" y="45541"/>
                  </a:lnTo>
                  <a:lnTo>
                    <a:pt x="1546942" y="79392"/>
                  </a:lnTo>
                  <a:lnTo>
                    <a:pt x="1580793" y="120676"/>
                  </a:lnTo>
                  <a:lnTo>
                    <a:pt x="1605701" y="167330"/>
                  </a:lnTo>
                  <a:lnTo>
                    <a:pt x="1621078" y="217933"/>
                  </a:lnTo>
                  <a:lnTo>
                    <a:pt x="1626334" y="271061"/>
                  </a:lnTo>
                  <a:lnTo>
                    <a:pt x="1626334" y="1355273"/>
                  </a:lnTo>
                  <a:lnTo>
                    <a:pt x="1621967" y="1403997"/>
                  </a:lnTo>
                  <a:lnTo>
                    <a:pt x="1609376" y="1449856"/>
                  </a:lnTo>
                  <a:lnTo>
                    <a:pt x="1589326" y="1492083"/>
                  </a:lnTo>
                  <a:lnTo>
                    <a:pt x="1562584" y="1529915"/>
                  </a:lnTo>
                  <a:lnTo>
                    <a:pt x="1529914" y="1562585"/>
                  </a:lnTo>
                  <a:lnTo>
                    <a:pt x="1492083" y="1589327"/>
                  </a:lnTo>
                  <a:lnTo>
                    <a:pt x="1449855" y="1609376"/>
                  </a:lnTo>
                  <a:lnTo>
                    <a:pt x="1403996" y="1621968"/>
                  </a:lnTo>
                  <a:lnTo>
                    <a:pt x="1355273" y="1626335"/>
                  </a:lnTo>
                  <a:lnTo>
                    <a:pt x="271060" y="1626335"/>
                  </a:lnTo>
                  <a:lnTo>
                    <a:pt x="222337" y="1621968"/>
                  </a:lnTo>
                  <a:lnTo>
                    <a:pt x="176478" y="1609376"/>
                  </a:lnTo>
                  <a:lnTo>
                    <a:pt x="134251" y="1589327"/>
                  </a:lnTo>
                  <a:lnTo>
                    <a:pt x="96419" y="1562585"/>
                  </a:lnTo>
                  <a:lnTo>
                    <a:pt x="63750" y="1529915"/>
                  </a:lnTo>
                  <a:lnTo>
                    <a:pt x="37007" y="1492083"/>
                  </a:lnTo>
                  <a:lnTo>
                    <a:pt x="16958" y="1449856"/>
                  </a:lnTo>
                  <a:lnTo>
                    <a:pt x="4367" y="1403997"/>
                  </a:lnTo>
                  <a:lnTo>
                    <a:pt x="0" y="1355273"/>
                  </a:lnTo>
                  <a:lnTo>
                    <a:pt x="0" y="271061"/>
                  </a:lnTo>
                  <a:close/>
                </a:path>
              </a:pathLst>
            </a:custGeom>
            <a:ln w="253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3795546" y="4036581"/>
            <a:ext cx="785813" cy="527228"/>
          </a:xfrm>
          <a:prstGeom prst="rect">
            <a:avLst/>
          </a:prstGeom>
        </p:spPr>
        <p:txBody>
          <a:bodyPr vert="horz" wrap="square" lIns="0" tIns="39529" rIns="0" bIns="0" rtlCol="0">
            <a:spAutoFit/>
          </a:bodyPr>
          <a:lstStyle/>
          <a:p>
            <a:pPr marL="9525" marR="3810" indent="194309">
              <a:lnSpc>
                <a:spcPts val="1860"/>
              </a:lnSpc>
              <a:spcBef>
                <a:spcPts val="311"/>
              </a:spcBef>
            </a:pPr>
            <a:r>
              <a:rPr sz="1725" spc="-19" dirty="0">
                <a:solidFill>
                  <a:srgbClr val="FFFFFF"/>
                </a:solidFill>
                <a:latin typeface="Arial"/>
                <a:cs typeface="Arial"/>
              </a:rPr>
              <a:t>Buy </a:t>
            </a:r>
            <a:r>
              <a:rPr sz="1725" spc="-8" dirty="0">
                <a:solidFill>
                  <a:srgbClr val="FFFFFF"/>
                </a:solidFill>
                <a:latin typeface="Arial"/>
                <a:cs typeface="Arial"/>
              </a:rPr>
              <a:t>Existing</a:t>
            </a:r>
            <a:endParaRPr sz="1725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376586" y="2925175"/>
            <a:ext cx="1220153" cy="1220153"/>
          </a:xfrm>
          <a:custGeom>
            <a:avLst/>
            <a:gdLst/>
            <a:ahLst/>
            <a:cxnLst/>
            <a:rect l="l" t="t" r="r" b="b"/>
            <a:pathLst>
              <a:path w="1626870" h="1626870">
                <a:moveTo>
                  <a:pt x="1355273" y="1626335"/>
                </a:moveTo>
                <a:lnTo>
                  <a:pt x="271060" y="1626335"/>
                </a:lnTo>
                <a:lnTo>
                  <a:pt x="222337" y="1621968"/>
                </a:lnTo>
                <a:lnTo>
                  <a:pt x="176479" y="1609376"/>
                </a:lnTo>
                <a:lnTo>
                  <a:pt x="134251" y="1589327"/>
                </a:lnTo>
                <a:lnTo>
                  <a:pt x="96419" y="1562585"/>
                </a:lnTo>
                <a:lnTo>
                  <a:pt x="63750" y="1529915"/>
                </a:lnTo>
                <a:lnTo>
                  <a:pt x="37007" y="1492083"/>
                </a:lnTo>
                <a:lnTo>
                  <a:pt x="16958" y="1449855"/>
                </a:lnTo>
                <a:lnTo>
                  <a:pt x="4367" y="1403997"/>
                </a:lnTo>
                <a:lnTo>
                  <a:pt x="0" y="1355273"/>
                </a:lnTo>
                <a:lnTo>
                  <a:pt x="0" y="271061"/>
                </a:lnTo>
                <a:lnTo>
                  <a:pt x="4367" y="222337"/>
                </a:lnTo>
                <a:lnTo>
                  <a:pt x="16958" y="176479"/>
                </a:lnTo>
                <a:lnTo>
                  <a:pt x="37007" y="134251"/>
                </a:lnTo>
                <a:lnTo>
                  <a:pt x="63750" y="96419"/>
                </a:lnTo>
                <a:lnTo>
                  <a:pt x="96419" y="63750"/>
                </a:lnTo>
                <a:lnTo>
                  <a:pt x="134251" y="37007"/>
                </a:lnTo>
                <a:lnTo>
                  <a:pt x="176479" y="16958"/>
                </a:lnTo>
                <a:lnTo>
                  <a:pt x="222337" y="4367"/>
                </a:lnTo>
                <a:lnTo>
                  <a:pt x="271060" y="0"/>
                </a:lnTo>
                <a:lnTo>
                  <a:pt x="1355273" y="0"/>
                </a:lnTo>
                <a:lnTo>
                  <a:pt x="1408401" y="5256"/>
                </a:lnTo>
                <a:lnTo>
                  <a:pt x="1459004" y="20633"/>
                </a:lnTo>
                <a:lnTo>
                  <a:pt x="1505658" y="45541"/>
                </a:lnTo>
                <a:lnTo>
                  <a:pt x="1546942" y="79391"/>
                </a:lnTo>
                <a:lnTo>
                  <a:pt x="1580793" y="120676"/>
                </a:lnTo>
                <a:lnTo>
                  <a:pt x="1605701" y="167330"/>
                </a:lnTo>
                <a:lnTo>
                  <a:pt x="1621078" y="217932"/>
                </a:lnTo>
                <a:lnTo>
                  <a:pt x="1626335" y="271061"/>
                </a:lnTo>
                <a:lnTo>
                  <a:pt x="1626335" y="1355273"/>
                </a:lnTo>
                <a:lnTo>
                  <a:pt x="1621968" y="1403997"/>
                </a:lnTo>
                <a:lnTo>
                  <a:pt x="1609377" y="1449855"/>
                </a:lnTo>
                <a:lnTo>
                  <a:pt x="1589327" y="1492083"/>
                </a:lnTo>
                <a:lnTo>
                  <a:pt x="1562584" y="1529915"/>
                </a:lnTo>
                <a:lnTo>
                  <a:pt x="1529915" y="1562585"/>
                </a:lnTo>
                <a:lnTo>
                  <a:pt x="1492083" y="1589327"/>
                </a:lnTo>
                <a:lnTo>
                  <a:pt x="1449855" y="1609376"/>
                </a:lnTo>
                <a:lnTo>
                  <a:pt x="1403997" y="1621968"/>
                </a:lnTo>
                <a:lnTo>
                  <a:pt x="1355273" y="1626335"/>
                </a:lnTo>
                <a:close/>
              </a:path>
            </a:pathLst>
          </a:custGeom>
          <a:solidFill>
            <a:srgbClr val="002D65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2" name="object 22"/>
          <p:cNvSpPr txBox="1"/>
          <p:nvPr/>
        </p:nvSpPr>
        <p:spPr>
          <a:xfrm>
            <a:off x="5500388" y="3377431"/>
            <a:ext cx="972026" cy="27507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725" spc="-8" dirty="0">
                <a:solidFill>
                  <a:srgbClr val="FFFFFF"/>
                </a:solidFill>
                <a:latin typeface="Arial"/>
                <a:cs typeface="Arial"/>
              </a:rPr>
              <a:t>Part-</a:t>
            </a:r>
            <a:r>
              <a:rPr sz="1725" spc="-15" dirty="0">
                <a:solidFill>
                  <a:srgbClr val="FFFFFF"/>
                </a:solidFill>
                <a:latin typeface="Arial"/>
                <a:cs typeface="Arial"/>
              </a:rPr>
              <a:t>Time</a:t>
            </a:r>
            <a:endParaRPr sz="1725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2384658" y="2841302"/>
            <a:ext cx="980123" cy="27507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725" dirty="0">
                <a:solidFill>
                  <a:srgbClr val="FFFFFF"/>
                </a:solidFill>
                <a:latin typeface="Arial"/>
                <a:cs typeface="Arial"/>
              </a:rPr>
              <a:t>Start</a:t>
            </a:r>
            <a:r>
              <a:rPr sz="1725" spc="-19" dirty="0">
                <a:solidFill>
                  <a:srgbClr val="FFFFFF"/>
                </a:solidFill>
                <a:latin typeface="Arial"/>
                <a:cs typeface="Arial"/>
              </a:rPr>
              <a:t> New</a:t>
            </a:r>
            <a:endParaRPr sz="1725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98183" y="2841302"/>
            <a:ext cx="981075" cy="27507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725" spc="-8" dirty="0">
                <a:solidFill>
                  <a:srgbClr val="FFFFFF"/>
                </a:solidFill>
                <a:latin typeface="Arial"/>
                <a:cs typeface="Arial"/>
              </a:rPr>
              <a:t>Franchise</a:t>
            </a:r>
            <a:endParaRPr sz="1725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421068" y="4036581"/>
            <a:ext cx="907733" cy="527228"/>
          </a:xfrm>
          <a:prstGeom prst="rect">
            <a:avLst/>
          </a:prstGeom>
        </p:spPr>
        <p:txBody>
          <a:bodyPr vert="horz" wrap="square" lIns="0" tIns="39529" rIns="0" bIns="0" rtlCol="0">
            <a:spAutoFit/>
          </a:bodyPr>
          <a:lstStyle/>
          <a:p>
            <a:pPr marL="9525" marR="3810" indent="121444">
              <a:lnSpc>
                <a:spcPts val="1860"/>
              </a:lnSpc>
              <a:spcBef>
                <a:spcPts val="311"/>
              </a:spcBef>
            </a:pPr>
            <a:r>
              <a:rPr sz="1725" spc="-8" dirty="0">
                <a:solidFill>
                  <a:srgbClr val="FFFFFF"/>
                </a:solidFill>
                <a:latin typeface="Arial"/>
                <a:cs typeface="Arial"/>
              </a:rPr>
              <a:t>Family Business</a:t>
            </a:r>
            <a:endParaRPr sz="1725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95546" y="4036581"/>
            <a:ext cx="785813" cy="527228"/>
          </a:xfrm>
          <a:prstGeom prst="rect">
            <a:avLst/>
          </a:prstGeom>
        </p:spPr>
        <p:txBody>
          <a:bodyPr vert="horz" wrap="square" lIns="0" tIns="39529" rIns="0" bIns="0" rtlCol="0">
            <a:spAutoFit/>
          </a:bodyPr>
          <a:lstStyle/>
          <a:p>
            <a:pPr marL="9525" marR="3810" indent="194309">
              <a:lnSpc>
                <a:spcPts val="1860"/>
              </a:lnSpc>
              <a:spcBef>
                <a:spcPts val="311"/>
              </a:spcBef>
            </a:pPr>
            <a:r>
              <a:rPr sz="1725" spc="-19" dirty="0">
                <a:solidFill>
                  <a:srgbClr val="FFFFFF"/>
                </a:solidFill>
                <a:latin typeface="Arial"/>
                <a:cs typeface="Arial"/>
              </a:rPr>
              <a:t>Buy </a:t>
            </a:r>
            <a:r>
              <a:rPr sz="1725" spc="-8" dirty="0">
                <a:solidFill>
                  <a:srgbClr val="FFFFFF"/>
                </a:solidFill>
                <a:latin typeface="Arial"/>
                <a:cs typeface="Arial"/>
              </a:rPr>
              <a:t>Existing</a:t>
            </a:r>
            <a:endParaRPr sz="1725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00388" y="3377431"/>
            <a:ext cx="972026" cy="27507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725" spc="-8" dirty="0">
                <a:solidFill>
                  <a:srgbClr val="FFFFFF"/>
                </a:solidFill>
                <a:latin typeface="Arial"/>
                <a:cs typeface="Arial"/>
              </a:rPr>
              <a:t>Part-</a:t>
            </a:r>
            <a:r>
              <a:rPr sz="1725" spc="-15" dirty="0">
                <a:solidFill>
                  <a:srgbClr val="FFFFFF"/>
                </a:solidFill>
                <a:latin typeface="Arial"/>
                <a:cs typeface="Arial"/>
              </a:rPr>
              <a:t>Time</a:t>
            </a:r>
            <a:endParaRPr sz="1725">
              <a:latin typeface="Arial"/>
              <a:cs typeface="Arial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96360A6-E4D0-4AE9-90EE-8143B48C5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833" y="349487"/>
            <a:ext cx="7675529" cy="1182727"/>
          </a:xfrm>
          <a:prstGeom prst="rect">
            <a:avLst/>
          </a:prstGeom>
        </p:spPr>
      </p:pic>
      <p:sp>
        <p:nvSpPr>
          <p:cNvPr id="26" name="object 3">
            <a:extLst>
              <a:ext uri="{FF2B5EF4-FFF2-40B4-BE49-F238E27FC236}">
                <a16:creationId xmlns:a16="http://schemas.microsoft.com/office/drawing/2014/main" id="{82CB25D7-AC2A-39BF-52C1-7CF5712EDADF}"/>
              </a:ext>
            </a:extLst>
          </p:cNvPr>
          <p:cNvSpPr txBox="1"/>
          <p:nvPr/>
        </p:nvSpPr>
        <p:spPr>
          <a:xfrm>
            <a:off x="734235" y="1355798"/>
            <a:ext cx="7675529" cy="4946707"/>
          </a:xfrm>
          <a:prstGeom prst="rect">
            <a:avLst/>
          </a:prstGeom>
        </p:spPr>
        <p:txBody>
          <a:bodyPr vert="horz" wrap="square" lIns="0" tIns="56674" rIns="0" bIns="0" rtlCol="0">
            <a:spAutoFit/>
          </a:bodyPr>
          <a:lstStyle/>
          <a:p>
            <a:pPr marL="240506" indent="-231458">
              <a:lnSpc>
                <a:spcPct val="150000"/>
              </a:lnSpc>
              <a:spcBef>
                <a:spcPts val="446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Choose</a:t>
            </a:r>
            <a:r>
              <a:rPr sz="1575" spc="-34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route</a:t>
            </a:r>
            <a:r>
              <a:rPr sz="1575" spc="-34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to</a:t>
            </a:r>
            <a:r>
              <a:rPr sz="1575" spc="-34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business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spc="-8" dirty="0">
                <a:solidFill>
                  <a:srgbClr val="002060"/>
                </a:solidFill>
                <a:latin typeface="Calibri"/>
                <a:cs typeface="Calibri"/>
              </a:rPr>
              <a:t>ownership</a:t>
            </a:r>
            <a:endParaRPr sz="1575" dirty="0">
              <a:latin typeface="Calibri"/>
              <a:cs typeface="Calibri"/>
            </a:endParaRPr>
          </a:p>
          <a:p>
            <a:pPr marL="240506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sz="1575" spc="-8" dirty="0">
                <a:solidFill>
                  <a:srgbClr val="002060"/>
                </a:solidFill>
                <a:latin typeface="Calibri"/>
                <a:cs typeface="Calibri"/>
              </a:rPr>
              <a:t>Incorporate</a:t>
            </a:r>
            <a:r>
              <a:rPr sz="1575" spc="-34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or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register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fictitious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name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with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SCC</a:t>
            </a:r>
            <a:r>
              <a:rPr sz="1575" spc="1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00" b="1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4"/>
              </a:rPr>
              <a:t>State</a:t>
            </a:r>
            <a:r>
              <a:rPr sz="1500" b="1" u="heavy" spc="-26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4"/>
              </a:rPr>
              <a:t> </a:t>
            </a:r>
            <a:r>
              <a:rPr sz="1500" b="1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4"/>
              </a:rPr>
              <a:t>Corporation</a:t>
            </a:r>
            <a:r>
              <a:rPr sz="1500" b="1" u="heavy" spc="-23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4"/>
              </a:rPr>
              <a:t> </a:t>
            </a:r>
            <a:r>
              <a:rPr sz="1500" b="1" u="heavy" spc="-8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4"/>
              </a:rPr>
              <a:t>Commission</a:t>
            </a:r>
            <a:endParaRPr sz="1500" dirty="0">
              <a:latin typeface="Times New Roman"/>
              <a:cs typeface="Times New Roman"/>
            </a:endParaRPr>
          </a:p>
          <a:p>
            <a:pPr marL="240506" indent="-231458">
              <a:lnSpc>
                <a:spcPct val="150000"/>
              </a:lnSpc>
              <a:spcBef>
                <a:spcPts val="371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Obtain</a:t>
            </a:r>
            <a:r>
              <a:rPr sz="1575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EIN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number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from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IRS:</a:t>
            </a:r>
            <a:r>
              <a:rPr sz="1575" spc="-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350" b="1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5"/>
              </a:rPr>
              <a:t>Internal</a:t>
            </a:r>
            <a:r>
              <a:rPr sz="1350" b="1" u="heavy" spc="-26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5"/>
              </a:rPr>
              <a:t> </a:t>
            </a:r>
            <a:r>
              <a:rPr sz="1350" b="1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5"/>
              </a:rPr>
              <a:t>Revenue</a:t>
            </a:r>
            <a:r>
              <a:rPr sz="1350" b="1" u="heavy" spc="-26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5"/>
              </a:rPr>
              <a:t> </a:t>
            </a:r>
            <a:r>
              <a:rPr sz="1350" b="1" u="heavy" spc="-8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Times New Roman"/>
                <a:cs typeface="Times New Roman"/>
                <a:hlinkClick r:id="rId5"/>
              </a:rPr>
              <a:t>Service</a:t>
            </a:r>
            <a:endParaRPr sz="1350" dirty="0">
              <a:latin typeface="Times New Roman"/>
              <a:cs typeface="Times New Roman"/>
            </a:endParaRPr>
          </a:p>
          <a:p>
            <a:pPr marL="240506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Register</a:t>
            </a:r>
            <a:r>
              <a:rPr sz="1575" spc="-49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with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6"/>
              </a:rPr>
              <a:t>VA</a:t>
            </a:r>
            <a:r>
              <a:rPr sz="1575" u="heavy" spc="-41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6"/>
              </a:rPr>
              <a:t> </a:t>
            </a:r>
            <a:r>
              <a:rPr sz="1575" u="heavy" spc="-30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6"/>
              </a:rPr>
              <a:t>Tax</a:t>
            </a:r>
            <a:r>
              <a:rPr sz="1575" u="heavy" spc="-38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6"/>
              </a:rPr>
              <a:t> </a:t>
            </a:r>
            <a:r>
              <a:rPr sz="1575" u="heavy" spc="-8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6"/>
              </a:rPr>
              <a:t>Department</a:t>
            </a:r>
            <a:r>
              <a:rPr sz="1575" spc="-8" dirty="0">
                <a:solidFill>
                  <a:srgbClr val="002060"/>
                </a:solidFill>
                <a:latin typeface="Calibri"/>
                <a:cs typeface="Calibri"/>
              </a:rPr>
              <a:t>-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(if</a:t>
            </a:r>
            <a:r>
              <a:rPr sz="1575" spc="-4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collecting</a:t>
            </a:r>
            <a:r>
              <a:rPr sz="1575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sales</a:t>
            </a:r>
            <a:r>
              <a:rPr sz="1575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spc="-8" dirty="0">
                <a:solidFill>
                  <a:srgbClr val="002060"/>
                </a:solidFill>
                <a:latin typeface="Calibri"/>
                <a:cs typeface="Calibri"/>
              </a:rPr>
              <a:t>taxes)</a:t>
            </a:r>
            <a:endParaRPr sz="1575" dirty="0">
              <a:latin typeface="Calibri"/>
              <a:cs typeface="Calibri"/>
            </a:endParaRPr>
          </a:p>
          <a:p>
            <a:pPr marL="240506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Register</a:t>
            </a:r>
            <a:r>
              <a:rPr sz="1575" spc="-4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with</a:t>
            </a:r>
            <a:r>
              <a:rPr sz="1575" spc="-23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7"/>
              </a:rPr>
              <a:t>DPOR</a:t>
            </a:r>
            <a:r>
              <a:rPr sz="1575" spc="-30" dirty="0">
                <a:solidFill>
                  <a:srgbClr val="F33B48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if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have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spc="-8" dirty="0">
                <a:solidFill>
                  <a:srgbClr val="002060"/>
                </a:solidFill>
                <a:latin typeface="Calibri"/>
                <a:cs typeface="Calibri"/>
              </a:rPr>
              <a:t>professional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spc="-8" dirty="0">
                <a:solidFill>
                  <a:srgbClr val="002060"/>
                </a:solidFill>
                <a:latin typeface="Calibri"/>
                <a:cs typeface="Calibri"/>
              </a:rPr>
              <a:t>licenses</a:t>
            </a:r>
            <a:endParaRPr sz="1575" dirty="0">
              <a:latin typeface="Calibri"/>
              <a:cs typeface="Calibri"/>
            </a:endParaRPr>
          </a:p>
          <a:p>
            <a:pPr marL="240506" indent="-231458">
              <a:lnSpc>
                <a:spcPct val="150000"/>
              </a:lnSpc>
              <a:spcBef>
                <a:spcPts val="371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Register</a:t>
            </a:r>
            <a:r>
              <a:rPr sz="1575" spc="-4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with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8"/>
              </a:rPr>
              <a:t>Virginia</a:t>
            </a:r>
            <a:r>
              <a:rPr sz="1575" u="heavy" spc="-38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8"/>
              </a:rPr>
              <a:t> </a:t>
            </a:r>
            <a:r>
              <a:rPr sz="1575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8"/>
              </a:rPr>
              <a:t>Employment</a:t>
            </a:r>
            <a:r>
              <a:rPr sz="1575" u="heavy" spc="-38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8"/>
              </a:rPr>
              <a:t> </a:t>
            </a:r>
            <a:r>
              <a:rPr sz="1575" u="heavy" dirty="0">
                <a:solidFill>
                  <a:srgbClr val="F33B48"/>
                </a:solidFill>
                <a:uFill>
                  <a:solidFill>
                    <a:srgbClr val="F33B48"/>
                  </a:solidFill>
                </a:uFill>
                <a:latin typeface="Calibri"/>
                <a:cs typeface="Calibri"/>
                <a:hlinkClick r:id="rId8"/>
              </a:rPr>
              <a:t>Commission</a:t>
            </a:r>
            <a:r>
              <a:rPr sz="1575" spc="-19" dirty="0">
                <a:solidFill>
                  <a:srgbClr val="F33B48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if</a:t>
            </a:r>
            <a:r>
              <a:rPr sz="1575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you</a:t>
            </a:r>
            <a:r>
              <a:rPr sz="1575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will</a:t>
            </a:r>
            <a:r>
              <a:rPr sz="1575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have</a:t>
            </a:r>
            <a:r>
              <a:rPr sz="1575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spc="-8" dirty="0">
                <a:solidFill>
                  <a:srgbClr val="002060"/>
                </a:solidFill>
                <a:latin typeface="Calibri"/>
                <a:cs typeface="Calibri"/>
              </a:rPr>
              <a:t>employees</a:t>
            </a:r>
            <a:endParaRPr sz="1575" dirty="0">
              <a:latin typeface="Calibri"/>
              <a:cs typeface="Calibri"/>
            </a:endParaRPr>
          </a:p>
          <a:p>
            <a:pPr marL="240506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Obtain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a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business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license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from</a:t>
            </a:r>
            <a:r>
              <a:rPr sz="1575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your</a:t>
            </a:r>
            <a:r>
              <a:rPr sz="1575" spc="-26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575" dirty="0">
                <a:solidFill>
                  <a:srgbClr val="002060"/>
                </a:solidFill>
                <a:latin typeface="Calibri"/>
                <a:cs typeface="Calibri"/>
              </a:rPr>
              <a:t>locality</a:t>
            </a:r>
            <a:r>
              <a:rPr lang="en-US" sz="1575" dirty="0">
                <a:solidFill>
                  <a:srgbClr val="002060"/>
                </a:solidFill>
                <a:latin typeface="Calibri"/>
                <a:cs typeface="Calibri"/>
              </a:rPr>
              <a:t> at the Commissioner of Revenue office</a:t>
            </a:r>
            <a:endParaRPr lang="en-US" sz="1575" spc="-3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697706" lvl="1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lang="en-US" sz="1575" spc="-30" dirty="0">
                <a:solidFill>
                  <a:srgbClr val="002060"/>
                </a:solidFill>
                <a:latin typeface="Calibri"/>
                <a:cs typeface="Calibri"/>
                <a:hlinkClick r:id="rId9"/>
              </a:rPr>
              <a:t>Town of New Market </a:t>
            </a:r>
            <a:endParaRPr lang="en-US" sz="1575" spc="-3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697706" lvl="1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lang="en-US" sz="1575" spc="-30" dirty="0">
                <a:solidFill>
                  <a:srgbClr val="002060"/>
                </a:solidFill>
                <a:latin typeface="Calibri"/>
                <a:cs typeface="Calibri"/>
                <a:hlinkClick r:id="rId10"/>
              </a:rPr>
              <a:t>Strasburg</a:t>
            </a:r>
            <a:endParaRPr lang="en-US" sz="1575" spc="-3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697706" lvl="1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lang="en-US" sz="1575" spc="-30" dirty="0">
                <a:solidFill>
                  <a:srgbClr val="002060"/>
                </a:solidFill>
                <a:latin typeface="Calibri"/>
                <a:cs typeface="Calibri"/>
                <a:hlinkClick r:id="rId11"/>
              </a:rPr>
              <a:t>Edinburg</a:t>
            </a:r>
            <a:endParaRPr lang="en-US" sz="1575" spc="-3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697706" lvl="1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lang="en-US" sz="1575" spc="-30" dirty="0">
                <a:solidFill>
                  <a:srgbClr val="002060"/>
                </a:solidFill>
                <a:latin typeface="Calibri"/>
                <a:cs typeface="Calibri"/>
                <a:hlinkClick r:id="rId12"/>
              </a:rPr>
              <a:t>Winchester</a:t>
            </a:r>
            <a:endParaRPr lang="en-US" sz="1575" spc="-3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697706" lvl="1" indent="-231458">
              <a:lnSpc>
                <a:spcPct val="150000"/>
              </a:lnSpc>
              <a:spcBef>
                <a:spcPts val="375"/>
              </a:spcBef>
              <a:buClr>
                <a:srgbClr val="BE1237"/>
              </a:buClr>
              <a:buSzPct val="85714"/>
              <a:buFont typeface="Arial"/>
              <a:buChar char="•"/>
              <a:tabLst>
                <a:tab pos="240506" algn="l"/>
                <a:tab pos="241459" algn="l"/>
              </a:tabLst>
            </a:pPr>
            <a:r>
              <a:rPr lang="en-US" sz="1575" spc="-30" dirty="0">
                <a:solidFill>
                  <a:srgbClr val="002060"/>
                </a:solidFill>
                <a:latin typeface="Calibri"/>
                <a:cs typeface="Calibri"/>
              </a:rPr>
              <a:t>Check with your zoning officials</a:t>
            </a:r>
            <a:endParaRPr sz="1575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83913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16399" y="1391126"/>
            <a:ext cx="2670809" cy="39049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Sources</a:t>
            </a:r>
            <a:r>
              <a:rPr spc="-26" dirty="0"/>
              <a:t> </a:t>
            </a:r>
            <a:r>
              <a:rPr dirty="0"/>
              <a:t>of</a:t>
            </a:r>
            <a:r>
              <a:rPr spc="-15" dirty="0"/>
              <a:t> </a:t>
            </a:r>
            <a:r>
              <a:rPr spc="-8" dirty="0"/>
              <a:t>Funds</a:t>
            </a: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0898" y="2361221"/>
            <a:ext cx="322355" cy="53059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01988" y="2255545"/>
            <a:ext cx="3543300" cy="3437608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11931" algn="ctr">
              <a:spcBef>
                <a:spcPts val="75"/>
              </a:spcBef>
            </a:pP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Friends</a:t>
            </a:r>
            <a:r>
              <a:rPr b="1" u="heavy" spc="-15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&amp;</a:t>
            </a:r>
            <a:r>
              <a:rPr b="1" u="heavy" spc="-15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spc="-8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Family</a:t>
            </a:r>
            <a:endParaRPr>
              <a:latin typeface="Arial"/>
              <a:cs typeface="Arial"/>
            </a:endParaRPr>
          </a:p>
          <a:p>
            <a:pPr marL="9525" marR="3810">
              <a:spcBef>
                <a:spcPts val="11"/>
              </a:spcBef>
            </a:pP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Loans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or</a:t>
            </a:r>
            <a:r>
              <a:rPr sz="1500" spc="-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equity-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based</a:t>
            </a:r>
            <a:r>
              <a:rPr sz="1500" spc="-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capital</a:t>
            </a:r>
            <a:r>
              <a:rPr sz="1500" spc="-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used</a:t>
            </a:r>
            <a:r>
              <a:rPr sz="1500" spc="-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early,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often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from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supporters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of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the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entrepreneur.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May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include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crowd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funding.</a:t>
            </a:r>
            <a:endParaRPr sz="1500">
              <a:latin typeface="Arial"/>
              <a:cs typeface="Arial"/>
            </a:endParaRPr>
          </a:p>
          <a:p>
            <a:pPr>
              <a:spcBef>
                <a:spcPts val="30"/>
              </a:spcBef>
            </a:pPr>
            <a:endParaRPr sz="1838">
              <a:latin typeface="Arial"/>
              <a:cs typeface="Arial"/>
            </a:endParaRPr>
          </a:p>
          <a:p>
            <a:pPr marL="9525" marR="98584" indent="880110">
              <a:lnSpc>
                <a:spcPct val="100200"/>
              </a:lnSpc>
            </a:pP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Cash</a:t>
            </a:r>
            <a:r>
              <a:rPr b="1" u="heavy" spc="-23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Flow</a:t>
            </a:r>
            <a:r>
              <a:rPr b="1" u="heavy" spc="-15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spc="-8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Tactics</a:t>
            </a:r>
            <a:r>
              <a:rPr b="1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Optimizing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use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of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accounts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payable,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receivable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and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supplier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terms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to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 improve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accessible</a:t>
            </a:r>
            <a:r>
              <a:rPr sz="1500" spc="-26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cash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for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operations.</a:t>
            </a:r>
            <a:endParaRPr sz="1500">
              <a:latin typeface="Arial"/>
              <a:cs typeface="Arial"/>
            </a:endParaRPr>
          </a:p>
          <a:p>
            <a:pPr>
              <a:spcBef>
                <a:spcPts val="19"/>
              </a:spcBef>
            </a:pPr>
            <a:endParaRPr sz="1538">
              <a:latin typeface="Arial"/>
              <a:cs typeface="Arial"/>
            </a:endParaRPr>
          </a:p>
          <a:p>
            <a:pPr marL="213360" algn="ctr"/>
            <a:r>
              <a:rPr b="1" u="heavy" spc="-8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Grants</a:t>
            </a:r>
            <a:endParaRPr>
              <a:latin typeface="Arial"/>
              <a:cs typeface="Arial"/>
            </a:endParaRPr>
          </a:p>
          <a:p>
            <a:pPr marL="9525" marR="310515">
              <a:spcBef>
                <a:spcPts val="15"/>
              </a:spcBef>
            </a:pP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Most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for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research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and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development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or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businesses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located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in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target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areas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or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working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in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targeted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industries.</a:t>
            </a:r>
            <a:endParaRPr sz="15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40019" y="2255545"/>
            <a:ext cx="3829050" cy="2929296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27146" indent="43339">
              <a:lnSpc>
                <a:spcPct val="100200"/>
              </a:lnSpc>
              <a:spcBef>
                <a:spcPts val="71"/>
              </a:spcBef>
            </a:pP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Equity</a:t>
            </a:r>
            <a:r>
              <a:rPr b="1" u="heavy" spc="-26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Capital</a:t>
            </a:r>
            <a:r>
              <a:rPr b="1" u="heavy" spc="-15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(Angel</a:t>
            </a:r>
            <a:r>
              <a:rPr b="1" u="heavy" spc="-15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and</a:t>
            </a:r>
            <a:r>
              <a:rPr b="1" u="heavy" spc="-15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spc="-19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Venture)</a:t>
            </a:r>
            <a:r>
              <a:rPr b="1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Capital</a:t>
            </a:r>
            <a:r>
              <a:rPr sz="1500" spc="-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for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businesses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designed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to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achieve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significant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growth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and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exit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in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3-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10</a:t>
            </a:r>
            <a:r>
              <a:rPr sz="1500"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years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(depending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on</a:t>
            </a:r>
            <a:r>
              <a:rPr sz="1500" spc="-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industry)</a:t>
            </a:r>
            <a:endParaRPr sz="1500">
              <a:latin typeface="Arial"/>
              <a:cs typeface="Arial"/>
            </a:endParaRPr>
          </a:p>
          <a:p>
            <a:pPr>
              <a:spcBef>
                <a:spcPts val="11"/>
              </a:spcBef>
            </a:pPr>
            <a:endParaRPr sz="1538">
              <a:latin typeface="Arial"/>
              <a:cs typeface="Arial"/>
            </a:endParaRPr>
          </a:p>
          <a:p>
            <a:pPr marL="9525" marR="406718" indent="898208">
              <a:lnSpc>
                <a:spcPct val="100299"/>
              </a:lnSpc>
            </a:pP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Strategic</a:t>
            </a:r>
            <a:r>
              <a:rPr b="1" u="heavy" spc="-83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spc="-8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Alliances</a:t>
            </a:r>
            <a:r>
              <a:rPr b="1"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Sources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of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capital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or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access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to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assets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of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other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companies</a:t>
            </a:r>
            <a:endParaRPr sz="1500">
              <a:latin typeface="Arial"/>
              <a:cs typeface="Arial"/>
            </a:endParaRPr>
          </a:p>
          <a:p>
            <a:pPr>
              <a:spcBef>
                <a:spcPts val="19"/>
              </a:spcBef>
            </a:pPr>
            <a:endParaRPr sz="1538">
              <a:latin typeface="Arial"/>
              <a:cs typeface="Arial"/>
            </a:endParaRPr>
          </a:p>
          <a:p>
            <a:pPr marL="20955" algn="ctr"/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Loans</a:t>
            </a:r>
            <a:r>
              <a:rPr b="1" u="heavy" spc="-15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&amp;</a:t>
            </a:r>
            <a:r>
              <a:rPr b="1" u="heavy" spc="-11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Lines</a:t>
            </a:r>
            <a:r>
              <a:rPr b="1" u="heavy" spc="-11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of</a:t>
            </a:r>
            <a:r>
              <a:rPr b="1" u="heavy" spc="-11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 </a:t>
            </a:r>
            <a:r>
              <a:rPr b="1" u="heavy" spc="-8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</a:rPr>
              <a:t>Credit</a:t>
            </a:r>
            <a:endParaRPr>
              <a:latin typeface="Arial"/>
              <a:cs typeface="Arial"/>
            </a:endParaRPr>
          </a:p>
          <a:p>
            <a:pPr marL="9525" marR="3810">
              <a:spcBef>
                <a:spcPts val="15"/>
              </a:spcBef>
            </a:pP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Useful</a:t>
            </a:r>
            <a:r>
              <a:rPr sz="1500" spc="-26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for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building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credit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foundation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for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19" dirty="0">
                <a:solidFill>
                  <a:srgbClr val="002060"/>
                </a:solidFill>
                <a:latin typeface="Arial"/>
                <a:cs typeface="Arial"/>
              </a:rPr>
              <a:t>the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business,</a:t>
            </a:r>
            <a:r>
              <a:rPr sz="1500"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for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a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wide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range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of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002060"/>
                </a:solidFill>
                <a:latin typeface="Arial"/>
                <a:cs typeface="Arial"/>
              </a:rPr>
              <a:t>business</a:t>
            </a:r>
            <a:r>
              <a:rPr sz="15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500" spc="-8" dirty="0">
                <a:solidFill>
                  <a:srgbClr val="002060"/>
                </a:solidFill>
                <a:latin typeface="Arial"/>
                <a:cs typeface="Arial"/>
              </a:rPr>
              <a:t>needs</a:t>
            </a:r>
            <a:endParaRPr sz="150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4866" y="4642366"/>
            <a:ext cx="322355" cy="53059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0898" y="3455857"/>
            <a:ext cx="322355" cy="53059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98866" y="3552213"/>
            <a:ext cx="322355" cy="53059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51804" y="2308478"/>
            <a:ext cx="322355" cy="53059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98866" y="4589622"/>
            <a:ext cx="322355" cy="5305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5B4C44-3E6E-586B-FB91-D1599052EB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98" y="326968"/>
            <a:ext cx="7913294" cy="118272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482350" y="1317859"/>
            <a:ext cx="6090047" cy="641468"/>
          </a:xfrm>
          <a:prstGeom prst="rect">
            <a:avLst/>
          </a:prstGeom>
        </p:spPr>
        <p:txBody>
          <a:bodyPr vert="horz" wrap="square" lIns="0" tIns="86624" rIns="0" bIns="0" rtlCol="0">
            <a:spAutoFit/>
          </a:bodyPr>
          <a:lstStyle/>
          <a:p>
            <a:pPr marL="1166813">
              <a:spcBef>
                <a:spcPts val="75"/>
              </a:spcBef>
            </a:pPr>
            <a:r>
              <a:rPr sz="3600" dirty="0"/>
              <a:t>The</a:t>
            </a:r>
            <a:r>
              <a:rPr sz="3600" spc="-11" dirty="0"/>
              <a:t> </a:t>
            </a:r>
            <a:r>
              <a:rPr sz="3600" dirty="0"/>
              <a:t>Cost</a:t>
            </a:r>
            <a:r>
              <a:rPr sz="3600" spc="-11" dirty="0"/>
              <a:t> </a:t>
            </a:r>
            <a:r>
              <a:rPr sz="3600" dirty="0"/>
              <a:t>of</a:t>
            </a:r>
            <a:r>
              <a:rPr sz="3600" spc="-11" dirty="0"/>
              <a:t> </a:t>
            </a:r>
            <a:r>
              <a:rPr sz="3600" spc="-8" dirty="0"/>
              <a:t>Capital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7982" y="2040178"/>
            <a:ext cx="8593282" cy="2934137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9525" marR="3810">
              <a:lnSpc>
                <a:spcPts val="2265"/>
              </a:lnSpc>
              <a:spcBef>
                <a:spcPts val="360"/>
              </a:spcBef>
            </a:pPr>
            <a:endParaRPr lang="en-US" sz="21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23361" indent="-188595">
              <a:spcBef>
                <a:spcPts val="1669"/>
              </a:spcBef>
              <a:buClr>
                <a:srgbClr val="BE1237"/>
              </a:buClr>
              <a:buSzPct val="75000"/>
              <a:buChar char="•"/>
              <a:tabLst>
                <a:tab pos="223361" algn="l"/>
                <a:tab pos="223838" algn="l"/>
              </a:tabLst>
            </a:pP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What</a:t>
            </a:r>
            <a:r>
              <a:rPr spc="-26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interest</a:t>
            </a:r>
            <a:r>
              <a:rPr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rate</a:t>
            </a:r>
            <a:r>
              <a:rPr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on</a:t>
            </a:r>
            <a:r>
              <a:rPr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borrowed</a:t>
            </a:r>
            <a:r>
              <a:rPr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money?</a:t>
            </a:r>
            <a:endParaRPr lang="en-US" spc="-8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23361" indent="-188595">
              <a:spcBef>
                <a:spcPts val="1669"/>
              </a:spcBef>
              <a:buClr>
                <a:srgbClr val="BE1237"/>
              </a:buClr>
              <a:buSzPct val="75000"/>
              <a:buChar char="•"/>
              <a:tabLst>
                <a:tab pos="223361" algn="l"/>
                <a:tab pos="223838" algn="l"/>
              </a:tabLst>
            </a:pPr>
            <a:endParaRPr dirty="0">
              <a:latin typeface="Arial"/>
              <a:cs typeface="Arial"/>
            </a:endParaRPr>
          </a:p>
          <a:p>
            <a:pPr marL="223361" marR="26194" indent="-188595">
              <a:lnSpc>
                <a:spcPts val="1943"/>
              </a:lnSpc>
              <a:spcBef>
                <a:spcPts val="255"/>
              </a:spcBef>
              <a:buClr>
                <a:srgbClr val="BE1237"/>
              </a:buClr>
              <a:buSzPct val="75000"/>
              <a:buChar char="•"/>
              <a:tabLst>
                <a:tab pos="223361" algn="l"/>
                <a:tab pos="223838" algn="l"/>
                <a:tab pos="2966084" algn="l"/>
              </a:tabLst>
            </a:pP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Will</a:t>
            </a:r>
            <a:r>
              <a:rPr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credit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cards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be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used?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	If</a:t>
            </a:r>
            <a:r>
              <a:rPr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so,</a:t>
            </a:r>
            <a:r>
              <a:rPr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for</a:t>
            </a:r>
            <a:r>
              <a:rPr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what</a:t>
            </a:r>
            <a:r>
              <a:rPr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terms</a:t>
            </a:r>
            <a:r>
              <a:rPr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do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pc="-19" dirty="0">
                <a:solidFill>
                  <a:srgbClr val="002060"/>
                </a:solidFill>
                <a:latin typeface="Arial"/>
                <a:cs typeface="Arial"/>
              </a:rPr>
              <a:t>you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qualify:</a:t>
            </a:r>
            <a:r>
              <a:rPr spc="-26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rate</a:t>
            </a:r>
            <a:r>
              <a:rPr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and</a:t>
            </a:r>
            <a:r>
              <a:rPr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lending</a:t>
            </a:r>
            <a:r>
              <a:rPr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limit?</a:t>
            </a:r>
            <a:endParaRPr lang="en-US" spc="-8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23361" marR="26194" indent="-188595">
              <a:lnSpc>
                <a:spcPts val="1943"/>
              </a:lnSpc>
              <a:spcBef>
                <a:spcPts val="255"/>
              </a:spcBef>
              <a:buClr>
                <a:srgbClr val="BE1237"/>
              </a:buClr>
              <a:buSzPct val="75000"/>
              <a:buChar char="•"/>
              <a:tabLst>
                <a:tab pos="223361" algn="l"/>
                <a:tab pos="223838" algn="l"/>
                <a:tab pos="2966084" algn="l"/>
              </a:tabLst>
            </a:pPr>
            <a:endParaRPr lang="en-US" spc="-8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23361" marR="26194" indent="-188595">
              <a:lnSpc>
                <a:spcPts val="1943"/>
              </a:lnSpc>
              <a:spcBef>
                <a:spcPts val="255"/>
              </a:spcBef>
              <a:buClr>
                <a:srgbClr val="BE1237"/>
              </a:buClr>
              <a:buSzPct val="75000"/>
              <a:buChar char="•"/>
              <a:tabLst>
                <a:tab pos="223361" algn="l"/>
                <a:tab pos="223838" algn="l"/>
                <a:tab pos="2966084" algn="l"/>
              </a:tabLst>
            </a:pPr>
            <a:endParaRPr dirty="0">
              <a:latin typeface="Arial"/>
              <a:cs typeface="Arial"/>
            </a:endParaRPr>
          </a:p>
          <a:p>
            <a:pPr marL="223361" marR="444818" indent="-188595">
              <a:lnSpc>
                <a:spcPts val="1943"/>
              </a:lnSpc>
              <a:spcBef>
                <a:spcPts val="229"/>
              </a:spcBef>
              <a:buClr>
                <a:srgbClr val="BE1237"/>
              </a:buClr>
              <a:buSzPct val="75000"/>
              <a:buChar char="•"/>
              <a:tabLst>
                <a:tab pos="223361" algn="l"/>
                <a:tab pos="223838" algn="l"/>
              </a:tabLst>
            </a:pP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If</a:t>
            </a:r>
            <a:r>
              <a:rPr spc="-19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a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relevant</a:t>
            </a:r>
            <a:r>
              <a:rPr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what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is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cost</a:t>
            </a:r>
            <a:r>
              <a:rPr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to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you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of</a:t>
            </a:r>
            <a:r>
              <a:rPr spc="-1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using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third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 party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processors</a:t>
            </a:r>
            <a:r>
              <a:rPr spc="-3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or</a:t>
            </a:r>
            <a:r>
              <a:rPr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2060"/>
                </a:solidFill>
                <a:latin typeface="Arial"/>
                <a:cs typeface="Arial"/>
              </a:rPr>
              <a:t>payment</a:t>
            </a:r>
            <a:r>
              <a:rPr spc="-23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pc="-8" dirty="0">
                <a:solidFill>
                  <a:srgbClr val="002060"/>
                </a:solidFill>
                <a:latin typeface="Arial"/>
                <a:cs typeface="Arial"/>
              </a:rPr>
              <a:t>processors?</a:t>
            </a:r>
            <a:endParaRPr dirty="0">
              <a:latin typeface="Arial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E9CE30-DC6C-5B3F-F916-7D9556B45B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5026" y="680228"/>
            <a:ext cx="2621507" cy="174360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32B9381-EB5F-D873-A886-321F40B43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070" y="519875"/>
            <a:ext cx="8163252" cy="136562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BAD6A07-AC82-8993-5768-225F8E7498BE}"/>
              </a:ext>
            </a:extLst>
          </p:cNvPr>
          <p:cNvSpPr txBox="1"/>
          <p:nvPr/>
        </p:nvSpPr>
        <p:spPr>
          <a:xfrm>
            <a:off x="904351" y="2210637"/>
            <a:ext cx="547635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Credit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Character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Collateral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Capacity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Cash Flow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Capital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3117F6E-1DCD-5DAF-BC5F-857D3F1B72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819150"/>
            <a:ext cx="7315200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4503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FFE36-F4B9-7179-2829-295A2251A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761747"/>
          </a:xfrm>
        </p:spPr>
        <p:txBody>
          <a:bodyPr/>
          <a:lstStyle/>
          <a:p>
            <a:pPr algn="ctr"/>
            <a:r>
              <a:rPr lang="en-US" dirty="0"/>
              <a:t>Shenandoah County IDA</a:t>
            </a:r>
            <a:br>
              <a:rPr lang="en-US" dirty="0"/>
            </a:br>
            <a:r>
              <a:rPr lang="en-US" dirty="0"/>
              <a:t>Small Business Loan Program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8D409D-21F8-05FA-7395-EB7DC20A83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768" y="1857313"/>
            <a:ext cx="8714277" cy="1477328"/>
          </a:xfrm>
        </p:spPr>
        <p:txBody>
          <a:bodyPr/>
          <a:lstStyle/>
          <a:p>
            <a:r>
              <a:rPr lang="en-US" dirty="0"/>
              <a:t>The Small Business Loan Program is designed to fill the financing gap between private debt financing and private equity. 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BDAED2-A221-D9BE-B0BF-D07B2AE87F89}"/>
              </a:ext>
            </a:extLst>
          </p:cNvPr>
          <p:cNvSpPr txBox="1"/>
          <p:nvPr/>
        </p:nvSpPr>
        <p:spPr>
          <a:xfrm>
            <a:off x="300767" y="2939205"/>
            <a:ext cx="871427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u="sng" dirty="0">
                <a:solidFill>
                  <a:schemeClr val="tx2"/>
                </a:solidFill>
              </a:rPr>
              <a:t>Eligibility requirements:</a:t>
            </a:r>
          </a:p>
          <a:p>
            <a:r>
              <a:rPr lang="en-US" dirty="0">
                <a:solidFill>
                  <a:schemeClr val="tx2"/>
                </a:solidFill>
              </a:rPr>
              <a:t>• Must be a U.S. citizen or permanent resident 18 years or older; the location of your 	business is or will  be in Shenandoah County or one of the Towns within 	Shenandoah County.</a:t>
            </a:r>
          </a:p>
          <a:p>
            <a:r>
              <a:rPr lang="en-US" dirty="0">
                <a:solidFill>
                  <a:schemeClr val="tx2"/>
                </a:solidFill>
              </a:rPr>
              <a:t>• Must be a small business employing fewer than 50 employees and under $1 million in 	annual revenue</a:t>
            </a:r>
          </a:p>
          <a:p>
            <a:r>
              <a:rPr lang="en-US" dirty="0">
                <a:solidFill>
                  <a:schemeClr val="tx2"/>
                </a:solidFill>
              </a:rPr>
              <a:t>• Be able to inject new cash equity into the project; and</a:t>
            </a:r>
          </a:p>
          <a:p>
            <a:r>
              <a:rPr lang="en-US" dirty="0">
                <a:solidFill>
                  <a:schemeClr val="tx2"/>
                </a:solidFill>
              </a:rPr>
              <a:t>• Provide a first lien on the assets purchased with the loan proceeds, however, a 	subordinate lien position will be considered, if required by the primary lender.</a:t>
            </a:r>
          </a:p>
        </p:txBody>
      </p:sp>
    </p:spTree>
    <p:extLst>
      <p:ext uri="{BB962C8B-B14F-4D97-AF65-F5344CB8AC3E}">
        <p14:creationId xmlns:p14="http://schemas.microsoft.com/office/powerpoint/2010/main" val="14848444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FFE36-F4B9-7179-2829-295A2251A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761747"/>
          </a:xfrm>
        </p:spPr>
        <p:txBody>
          <a:bodyPr/>
          <a:lstStyle/>
          <a:p>
            <a:pPr algn="ctr"/>
            <a:r>
              <a:rPr lang="en-US" dirty="0"/>
              <a:t>Shenandoah County IDA</a:t>
            </a:r>
            <a:br>
              <a:rPr lang="en-US" dirty="0"/>
            </a:br>
            <a:r>
              <a:rPr lang="en-US" dirty="0"/>
              <a:t>Small Business Loan Program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AC2157-5A06-081D-869E-15D0F89A8D14}"/>
              </a:ext>
            </a:extLst>
          </p:cNvPr>
          <p:cNvSpPr txBox="1"/>
          <p:nvPr/>
        </p:nvSpPr>
        <p:spPr>
          <a:xfrm>
            <a:off x="175846" y="1992649"/>
            <a:ext cx="879230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u="sng" dirty="0"/>
              <a:t>Loan funds can be used for: </a:t>
            </a:r>
          </a:p>
          <a:p>
            <a:pPr marL="342900" indent="-342900">
              <a:buAutoNum type="arabicPeriod"/>
            </a:pPr>
            <a:r>
              <a:rPr lang="en-US" dirty="0"/>
              <a:t>Acquiring land and buildings </a:t>
            </a:r>
          </a:p>
          <a:p>
            <a:r>
              <a:rPr lang="en-US" dirty="0"/>
              <a:t>2. Leasehold improvements or expansions </a:t>
            </a:r>
          </a:p>
          <a:p>
            <a:r>
              <a:rPr lang="en-US" dirty="0"/>
              <a:t>3. Purchase and installation machinery </a:t>
            </a:r>
          </a:p>
          <a:p>
            <a:r>
              <a:rPr lang="en-US" dirty="0"/>
              <a:t>4. Equipment purchases </a:t>
            </a:r>
          </a:p>
          <a:p>
            <a:r>
              <a:rPr lang="en-US" dirty="0"/>
              <a:t>5. Technology infrastructure </a:t>
            </a:r>
          </a:p>
          <a:p>
            <a:r>
              <a:rPr lang="en-US" dirty="0"/>
              <a:t>6. Permanent working capital (some restrictions) </a:t>
            </a:r>
          </a:p>
          <a:p>
            <a:pPr marL="342900" indent="-342900">
              <a:buAutoNum type="arabicPeriod"/>
            </a:pPr>
            <a:endParaRPr lang="en-US" dirty="0"/>
          </a:p>
          <a:p>
            <a:r>
              <a:rPr lang="en-US" b="1" u="sng" dirty="0"/>
              <a:t>Loan funds cannot be used to: </a:t>
            </a:r>
          </a:p>
          <a:p>
            <a:r>
              <a:rPr lang="en-US" dirty="0"/>
              <a:t>1. Subsidize a business that is able to obtain financing for the project at reasonable terms from conventional sources </a:t>
            </a:r>
          </a:p>
          <a:p>
            <a:r>
              <a:rPr lang="en-US" dirty="0"/>
              <a:t>2. Refinance or restructure a bank’s existing debt </a:t>
            </a:r>
          </a:p>
          <a:p>
            <a:r>
              <a:rPr lang="en-US" dirty="0"/>
              <a:t>3. Compensate for fundamental business weakness as determined by the IDA </a:t>
            </a:r>
          </a:p>
          <a:p>
            <a:r>
              <a:rPr lang="en-US" dirty="0"/>
              <a:t>4. Provide for short-term working capital </a:t>
            </a:r>
          </a:p>
        </p:txBody>
      </p:sp>
    </p:spTree>
    <p:extLst>
      <p:ext uri="{BB962C8B-B14F-4D97-AF65-F5344CB8AC3E}">
        <p14:creationId xmlns:p14="http://schemas.microsoft.com/office/powerpoint/2010/main" val="32039858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28462-CD02-F556-A94D-00765125E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761747"/>
          </a:xfrm>
        </p:spPr>
        <p:txBody>
          <a:bodyPr/>
          <a:lstStyle/>
          <a:p>
            <a:pPr algn="ctr"/>
            <a:r>
              <a:rPr lang="en-US" dirty="0"/>
              <a:t>Shenandoah County IDA</a:t>
            </a:r>
            <a:br>
              <a:rPr lang="en-US" dirty="0"/>
            </a:br>
            <a:r>
              <a:rPr lang="en-US" dirty="0"/>
              <a:t>Small Business Loan Program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F0CC8A-A91C-9475-FE74-2FD3363892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769" y="1857313"/>
            <a:ext cx="8315325" cy="1846659"/>
          </a:xfrm>
        </p:spPr>
        <p:txBody>
          <a:bodyPr/>
          <a:lstStyle/>
          <a:p>
            <a:r>
              <a:rPr lang="en-US" b="1" u="sng" dirty="0"/>
              <a:t>Terms of Loan: </a:t>
            </a:r>
            <a:r>
              <a:rPr lang="en-US" dirty="0"/>
              <a:t>	</a:t>
            </a:r>
          </a:p>
          <a:p>
            <a:r>
              <a:rPr lang="en-US" dirty="0"/>
              <a:t>	Minimum: 		$20,000.00 </a:t>
            </a:r>
          </a:p>
          <a:p>
            <a:r>
              <a:rPr lang="en-US" dirty="0"/>
              <a:t>	Maximum: 		$99,000.00 </a:t>
            </a:r>
          </a:p>
          <a:p>
            <a:r>
              <a:rPr lang="en-US" dirty="0"/>
              <a:t>	Terms: Maximum:	 7 years </a:t>
            </a:r>
          </a:p>
          <a:p>
            <a:r>
              <a:rPr lang="en-US" dirty="0"/>
              <a:t>	Interest Rate: 	Determined by the Market</a:t>
            </a:r>
          </a:p>
        </p:txBody>
      </p:sp>
    </p:spTree>
    <p:extLst>
      <p:ext uri="{BB962C8B-B14F-4D97-AF65-F5344CB8AC3E}">
        <p14:creationId xmlns:p14="http://schemas.microsoft.com/office/powerpoint/2010/main" val="8360859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C4453-A295-4CE1-6AC8-AE77EC828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761747"/>
          </a:xfrm>
        </p:spPr>
        <p:txBody>
          <a:bodyPr/>
          <a:lstStyle/>
          <a:p>
            <a:pPr algn="ctr"/>
            <a:r>
              <a:rPr lang="en-US" dirty="0"/>
              <a:t>Shenandoah County IDA</a:t>
            </a:r>
            <a:br>
              <a:rPr lang="en-US" dirty="0"/>
            </a:br>
            <a:r>
              <a:rPr lang="en-US" dirty="0"/>
              <a:t>Small Business Loan Program Criteria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9BACF4-300A-346C-31BA-104926234D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769" y="1857313"/>
            <a:ext cx="8315325" cy="4062651"/>
          </a:xfrm>
        </p:spPr>
        <p:txBody>
          <a:bodyPr/>
          <a:lstStyle/>
          <a:p>
            <a:r>
              <a:rPr lang="en-US" dirty="0"/>
              <a:t>The loan review committee will consider the following when reviewing your application: </a:t>
            </a:r>
          </a:p>
          <a:p>
            <a:pPr marL="457200" indent="-457200">
              <a:buAutoNum type="arabicPeriod"/>
            </a:pPr>
            <a:r>
              <a:rPr lang="en-US" dirty="0"/>
              <a:t>Business Plan </a:t>
            </a:r>
          </a:p>
          <a:p>
            <a:pPr marL="457200" indent="-457200">
              <a:buAutoNum type="arabicPeriod"/>
            </a:pPr>
            <a:r>
              <a:rPr lang="en-US" dirty="0"/>
              <a:t>Collateral: Please provide clear collateral for securing the loan (i.e. vehicles, business assets, equipment, machinery, and available personal assets). </a:t>
            </a:r>
          </a:p>
          <a:p>
            <a:pPr marL="457200" indent="-457200">
              <a:buAutoNum type="arabicPeriod"/>
            </a:pPr>
            <a:r>
              <a:rPr lang="en-US" dirty="0"/>
              <a:t>Equity: Attach information regarding the forms of equity you will or have provided to your business. This can either be in the form of cash or in-kind contributions. </a:t>
            </a:r>
          </a:p>
          <a:p>
            <a:pPr marL="457200" indent="-457200">
              <a:buAutoNum type="arabicPeriod"/>
            </a:pPr>
            <a:r>
              <a:rPr lang="en-US" dirty="0"/>
              <a:t>Credit History: Your credit history will be reviewed as part of the application process.</a:t>
            </a:r>
          </a:p>
        </p:txBody>
      </p:sp>
    </p:spTree>
    <p:extLst>
      <p:ext uri="{BB962C8B-B14F-4D97-AF65-F5344CB8AC3E}">
        <p14:creationId xmlns:p14="http://schemas.microsoft.com/office/powerpoint/2010/main" val="14072022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C4453-A295-4CE1-6AC8-AE77EC828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969" y="629094"/>
            <a:ext cx="8120063" cy="761747"/>
          </a:xfrm>
        </p:spPr>
        <p:txBody>
          <a:bodyPr/>
          <a:lstStyle/>
          <a:p>
            <a:pPr algn="ctr"/>
            <a:r>
              <a:rPr lang="en-US" dirty="0"/>
              <a:t>Shenandoah County IDA</a:t>
            </a:r>
            <a:br>
              <a:rPr lang="en-US" dirty="0"/>
            </a:br>
            <a:r>
              <a:rPr lang="en-US" dirty="0"/>
              <a:t>Small Business Loan Program Criteria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9BACF4-300A-346C-31BA-104926234D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769" y="1857313"/>
            <a:ext cx="8573600" cy="3693319"/>
          </a:xfrm>
        </p:spPr>
        <p:txBody>
          <a:bodyPr/>
          <a:lstStyle/>
          <a:p>
            <a:r>
              <a:rPr lang="en-US" dirty="0"/>
              <a:t>Contact person:  	Jenna French</a:t>
            </a:r>
          </a:p>
          <a:p>
            <a:endParaRPr lang="en-US" dirty="0"/>
          </a:p>
          <a:p>
            <a:r>
              <a:rPr lang="en-US" dirty="0"/>
              <a:t>Location: 		600 North Main Street, Suite 101 					Woodstock, Virginia, 22664 </a:t>
            </a:r>
          </a:p>
          <a:p>
            <a:endParaRPr lang="en-US" dirty="0"/>
          </a:p>
          <a:p>
            <a:r>
              <a:rPr lang="en-US" dirty="0"/>
              <a:t>Phone:		540-459-6227</a:t>
            </a:r>
          </a:p>
          <a:p>
            <a:endParaRPr lang="en-US" dirty="0"/>
          </a:p>
          <a:p>
            <a:r>
              <a:rPr lang="en-US" dirty="0"/>
              <a:t>Email:			</a:t>
            </a:r>
            <a:r>
              <a:rPr lang="en-US" dirty="0">
                <a:hlinkClick r:id="rId2"/>
              </a:rPr>
              <a:t>JFrench@shenandoahcountyva.us</a:t>
            </a:r>
            <a:endParaRPr lang="en-US" dirty="0"/>
          </a:p>
          <a:p>
            <a:endParaRPr lang="en-US" dirty="0"/>
          </a:p>
          <a:p>
            <a:r>
              <a:rPr lang="en-US" dirty="0"/>
              <a:t>Application Fee:	$50 </a:t>
            </a:r>
          </a:p>
        </p:txBody>
      </p:sp>
    </p:spTree>
    <p:extLst>
      <p:ext uri="{BB962C8B-B14F-4D97-AF65-F5344CB8AC3E}">
        <p14:creationId xmlns:p14="http://schemas.microsoft.com/office/powerpoint/2010/main" val="10699115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4D449B-3BE4-C803-2C52-9E86B476A4A1}"/>
              </a:ext>
            </a:extLst>
          </p:cNvPr>
          <p:cNvSpPr txBox="1"/>
          <p:nvPr/>
        </p:nvSpPr>
        <p:spPr>
          <a:xfrm>
            <a:off x="673240" y="663191"/>
            <a:ext cx="7114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Step 7:  Set Up a Bank Account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235917-D7F3-2648-9340-49E9E43EB9DE}"/>
              </a:ext>
            </a:extLst>
          </p:cNvPr>
          <p:cNvSpPr txBox="1"/>
          <p:nvPr/>
        </p:nvSpPr>
        <p:spPr>
          <a:xfrm>
            <a:off x="326571" y="1739092"/>
            <a:ext cx="7807569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u="sng" dirty="0">
                <a:effectLst/>
                <a:latin typeface="Source Sans Pro" panose="020B0503030403020204" pitchFamily="34" charset="0"/>
              </a:rPr>
              <a:t>You will most likely need:</a:t>
            </a:r>
          </a:p>
          <a:p>
            <a:pPr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Source Sans Pro" panose="020B0503030403020204" pitchFamily="34" charset="0"/>
              </a:rPr>
              <a:t>Employer</a:t>
            </a:r>
            <a:r>
              <a:rPr lang="en-US" b="0" i="0" dirty="0">
                <a:solidFill>
                  <a:srgbClr val="0000FF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US" b="0" i="0" dirty="0">
                <a:effectLst/>
                <a:latin typeface="Source Sans Pro" panose="020B0503030403020204" pitchFamily="34" charset="0"/>
              </a:rPr>
              <a:t>Identification Number (EIN) </a:t>
            </a:r>
          </a:p>
          <a:p>
            <a:pPr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Source Sans Pro" panose="020B0503030403020204" pitchFamily="34" charset="0"/>
              </a:rPr>
              <a:t>Your business's formation documents</a:t>
            </a:r>
          </a:p>
          <a:p>
            <a:pPr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Source Sans Pro" panose="020B0503030403020204" pitchFamily="34" charset="0"/>
              </a:rPr>
              <a:t>Ownership agreements</a:t>
            </a:r>
          </a:p>
          <a:p>
            <a:pPr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Source Sans Pro" panose="020B0503030403020204" pitchFamily="34" charset="0"/>
              </a:rPr>
              <a:t>Business license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dirty="0">
              <a:latin typeface="Source Sans Pro" panose="020B0503030403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b="0" i="0" dirty="0">
              <a:effectLst/>
              <a:latin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692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4D449B-3BE4-C803-2C52-9E86B476A4A1}"/>
              </a:ext>
            </a:extLst>
          </p:cNvPr>
          <p:cNvSpPr txBox="1"/>
          <p:nvPr/>
        </p:nvSpPr>
        <p:spPr>
          <a:xfrm>
            <a:off x="673240" y="653142"/>
            <a:ext cx="7114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Step 7:  Set Up a Bank Account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539C2B-6925-745A-96D3-F0DAA791D9F0}"/>
              </a:ext>
            </a:extLst>
          </p:cNvPr>
          <p:cNvSpPr txBox="1"/>
          <p:nvPr/>
        </p:nvSpPr>
        <p:spPr>
          <a:xfrm>
            <a:off x="673240" y="1858945"/>
            <a:ext cx="8008536" cy="3614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Here are things to consider: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Introductory offers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Interest rates for savings and checking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Interest rates for lines of credit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Transaction fees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Early termination fees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Minimum account balance fees</a:t>
            </a:r>
          </a:p>
        </p:txBody>
      </p:sp>
    </p:spTree>
    <p:extLst>
      <p:ext uri="{BB962C8B-B14F-4D97-AF65-F5344CB8AC3E}">
        <p14:creationId xmlns:p14="http://schemas.microsoft.com/office/powerpoint/2010/main" val="14333557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4D449B-3BE4-C803-2C52-9E86B476A4A1}"/>
              </a:ext>
            </a:extLst>
          </p:cNvPr>
          <p:cNvSpPr txBox="1"/>
          <p:nvPr/>
        </p:nvSpPr>
        <p:spPr>
          <a:xfrm>
            <a:off x="673240" y="653142"/>
            <a:ext cx="7114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Step 7:  Set Up a Bank Account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539C2B-6925-745A-96D3-F0DAA791D9F0}"/>
              </a:ext>
            </a:extLst>
          </p:cNvPr>
          <p:cNvSpPr txBox="1"/>
          <p:nvPr/>
        </p:nvSpPr>
        <p:spPr>
          <a:xfrm>
            <a:off x="673240" y="1858945"/>
            <a:ext cx="8008536" cy="3614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Here are things to consider: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Introductory offers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Interest rates for savings and checking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Interest rates for lines of credit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Transaction fees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Early termination fees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B1E29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Minimum account balance fees</a:t>
            </a:r>
          </a:p>
        </p:txBody>
      </p:sp>
    </p:spTree>
    <p:extLst>
      <p:ext uri="{BB962C8B-B14F-4D97-AF65-F5344CB8AC3E}">
        <p14:creationId xmlns:p14="http://schemas.microsoft.com/office/powerpoint/2010/main" val="37160939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4D449B-3BE4-C803-2C52-9E86B476A4A1}"/>
              </a:ext>
            </a:extLst>
          </p:cNvPr>
          <p:cNvSpPr txBox="1"/>
          <p:nvPr/>
        </p:nvSpPr>
        <p:spPr>
          <a:xfrm>
            <a:off x="175847" y="369641"/>
            <a:ext cx="7114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Step 7:  Set Up a POS System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5D5F4C-F6B1-8EE4-56A1-182D23C0FD5C}"/>
              </a:ext>
            </a:extLst>
          </p:cNvPr>
          <p:cNvSpPr txBox="1"/>
          <p:nvPr/>
        </p:nvSpPr>
        <p:spPr>
          <a:xfrm>
            <a:off x="165797" y="936065"/>
            <a:ext cx="691829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333330"/>
                </a:solidFill>
                <a:effectLst/>
                <a:latin typeface="EuclidCircularB"/>
              </a:rPr>
              <a:t>Best POS Systems of 2023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 err="1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3"/>
              </a:rPr>
              <a:t>eHopper</a:t>
            </a: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3"/>
              </a:rPr>
              <a:t> POS: 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Best for omnichannel businesses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4"/>
              </a:rPr>
              <a:t>Lightspeed POS: 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Best for customer loyalty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5"/>
              </a:rPr>
              <a:t>Clover: 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Best for integrations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6"/>
              </a:rPr>
              <a:t>Square POS: 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Best for businesses on a budget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7"/>
              </a:rPr>
              <a:t>Toast: 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Best for restaurants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8"/>
              </a:rPr>
              <a:t>Shopify POS: 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Best for retail businesses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9"/>
              </a:rPr>
              <a:t>KORONA POS: 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Best for no transaction fees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10"/>
              </a:rPr>
              <a:t>PayPal POS: 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Best for no monthly fee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395BB6"/>
                </a:solidFill>
                <a:effectLst/>
                <a:latin typeface="Georgia" panose="02040502050405020303" pitchFamily="18" charset="0"/>
                <a:hlinkClick r:id="rId11"/>
              </a:rPr>
              <a:t>Aloha Cloud:</a:t>
            </a:r>
            <a:r>
              <a:rPr lang="en-US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 Best for next-day payments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8352D-89B5-56BE-A70A-DDCEF31994A9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5385" t="10572" r="50604" b="26483"/>
          <a:stretch/>
        </p:blipFill>
        <p:spPr>
          <a:xfrm>
            <a:off x="5735097" y="2662813"/>
            <a:ext cx="3109965" cy="35973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1674D89-13B9-D8AF-CF31-318F69DBDBD9}"/>
              </a:ext>
            </a:extLst>
          </p:cNvPr>
          <p:cNvSpPr txBox="1"/>
          <p:nvPr/>
        </p:nvSpPr>
        <p:spPr>
          <a:xfrm>
            <a:off x="427055" y="4706090"/>
            <a:ext cx="45920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13"/>
              </a:rPr>
              <a:t>https://www.forbes.com/advisor/business/software/best-pos-system-for-small-business/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9155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4D449B-3BE4-C803-2C52-9E86B476A4A1}"/>
              </a:ext>
            </a:extLst>
          </p:cNvPr>
          <p:cNvSpPr txBox="1"/>
          <p:nvPr/>
        </p:nvSpPr>
        <p:spPr>
          <a:xfrm>
            <a:off x="673240" y="663191"/>
            <a:ext cx="7114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Step 7:  Insurance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8BB81B-422F-E4DA-C791-EDC045F971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504" r="12421" b="34889"/>
          <a:stretch/>
        </p:blipFill>
        <p:spPr>
          <a:xfrm>
            <a:off x="4817985" y="381838"/>
            <a:ext cx="4004468" cy="14953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FD433A-6581-42DE-1269-9FF729B689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230" y="2368897"/>
            <a:ext cx="7315834" cy="35055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65DD53-58E1-E6F0-FDCB-8FA781BE39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782" y="1678018"/>
            <a:ext cx="4182218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3892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4D449B-3BE4-C803-2C52-9E86B476A4A1}"/>
              </a:ext>
            </a:extLst>
          </p:cNvPr>
          <p:cNvSpPr txBox="1"/>
          <p:nvPr/>
        </p:nvSpPr>
        <p:spPr>
          <a:xfrm>
            <a:off x="673240" y="663191"/>
            <a:ext cx="7114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Step 7:  Insurance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97AD0D-96AE-1744-89C5-B9CA7422DD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616" t="11099" r="11429" b="4506"/>
          <a:stretch/>
        </p:blipFill>
        <p:spPr>
          <a:xfrm>
            <a:off x="783771" y="1577591"/>
            <a:ext cx="4933741" cy="482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7112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99E97C-DF16-37DC-90E4-70397225E6C8}"/>
              </a:ext>
            </a:extLst>
          </p:cNvPr>
          <p:cNvSpPr txBox="1"/>
          <p:nvPr/>
        </p:nvSpPr>
        <p:spPr>
          <a:xfrm>
            <a:off x="361741" y="602900"/>
            <a:ext cx="6983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Taxes and Fees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B9EE33-1C95-236F-D971-48E87BDD5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52517"/>
            <a:ext cx="3182388" cy="896190"/>
          </a:xfrm>
          <a:prstGeom prst="rect">
            <a:avLst/>
          </a:prstGeom>
        </p:spPr>
      </p:pic>
      <p:sp>
        <p:nvSpPr>
          <p:cNvPr id="4" name="object 3">
            <a:extLst>
              <a:ext uri="{FF2B5EF4-FFF2-40B4-BE49-F238E27FC236}">
                <a16:creationId xmlns:a16="http://schemas.microsoft.com/office/drawing/2014/main" id="{7F3C2A20-58F4-BB32-3374-E4025E695606}"/>
              </a:ext>
            </a:extLst>
          </p:cNvPr>
          <p:cNvSpPr txBox="1"/>
          <p:nvPr/>
        </p:nvSpPr>
        <p:spPr>
          <a:xfrm>
            <a:off x="208658" y="2585725"/>
            <a:ext cx="7493318" cy="3402374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695325" defTabSz="685800">
              <a:spcBef>
                <a:spcPts val="71"/>
              </a:spcBef>
            </a:pP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Social</a:t>
            </a:r>
            <a:r>
              <a:rPr sz="3000" kern="0" spc="-86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Security</a:t>
            </a:r>
            <a:r>
              <a:rPr sz="3000" kern="0" spc="-79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and</a:t>
            </a:r>
            <a:r>
              <a:rPr sz="3000" kern="0" spc="-83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spc="-8" dirty="0">
                <a:solidFill>
                  <a:sysClr val="windowText" lastClr="000000"/>
                </a:solidFill>
                <a:latin typeface="Arial"/>
                <a:cs typeface="Arial"/>
              </a:rPr>
              <a:t>Medicare</a:t>
            </a:r>
            <a:endParaRPr sz="3000" kern="0" dirty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695325" marR="3810" defTabSz="685800"/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Federal</a:t>
            </a:r>
            <a:r>
              <a:rPr sz="3000" kern="0" spc="-7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&amp;</a:t>
            </a:r>
            <a:r>
              <a:rPr sz="3000" kern="0" spc="-90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State</a:t>
            </a:r>
            <a:r>
              <a:rPr sz="3000" kern="0" spc="-98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Income</a:t>
            </a:r>
            <a:r>
              <a:rPr sz="3000" kern="0" spc="-120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spc="-90" dirty="0">
                <a:solidFill>
                  <a:sysClr val="windowText" lastClr="000000"/>
                </a:solidFill>
                <a:latin typeface="Arial"/>
                <a:cs typeface="Arial"/>
              </a:rPr>
              <a:t>Tax</a:t>
            </a:r>
            <a:r>
              <a:rPr sz="3000" kern="0" spc="-79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spc="-8" dirty="0">
                <a:solidFill>
                  <a:sysClr val="windowText" lastClr="000000"/>
                </a:solidFill>
                <a:latin typeface="Arial"/>
                <a:cs typeface="Arial"/>
              </a:rPr>
              <a:t>Withholding </a:t>
            </a:r>
            <a:r>
              <a:rPr sz="3000" kern="0" spc="-139" dirty="0">
                <a:solidFill>
                  <a:sysClr val="windowText" lastClr="000000"/>
                </a:solidFill>
                <a:latin typeface="Arial"/>
                <a:cs typeface="Arial"/>
              </a:rPr>
              <a:t>VA</a:t>
            </a:r>
            <a:r>
              <a:rPr sz="3000" kern="0" spc="-169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Employment</a:t>
            </a:r>
            <a:r>
              <a:rPr sz="3000" kern="0" spc="-195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Commission</a:t>
            </a:r>
            <a:r>
              <a:rPr sz="3000" kern="0" spc="-105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spc="-8" dirty="0">
                <a:solidFill>
                  <a:sysClr val="windowText" lastClr="000000"/>
                </a:solidFill>
                <a:latin typeface="Arial"/>
                <a:cs typeface="Arial"/>
              </a:rPr>
              <a:t>(VEC)</a:t>
            </a:r>
            <a:endParaRPr lang="en-US" sz="3000" kern="0" spc="-8" dirty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695325" marR="3810" defTabSz="685800"/>
            <a:endParaRPr sz="3000" kern="0" dirty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695325" marR="2437924" indent="-685800" defTabSz="685800">
              <a:spcBef>
                <a:spcPts val="896"/>
              </a:spcBef>
            </a:pPr>
            <a:r>
              <a:rPr sz="3300" b="1" kern="0" dirty="0">
                <a:solidFill>
                  <a:sysClr val="windowText" lastClr="000000"/>
                </a:solidFill>
                <a:latin typeface="Arial"/>
                <a:cs typeface="Arial"/>
              </a:rPr>
              <a:t>Sales</a:t>
            </a:r>
            <a:r>
              <a:rPr sz="3300" b="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300" b="1" kern="0" dirty="0">
                <a:solidFill>
                  <a:sysClr val="windowText" lastClr="000000"/>
                </a:solidFill>
                <a:latin typeface="Arial"/>
                <a:cs typeface="Arial"/>
              </a:rPr>
              <a:t>and Use</a:t>
            </a:r>
            <a:r>
              <a:rPr sz="3300" b="1" kern="0" spc="-8" dirty="0">
                <a:solidFill>
                  <a:sysClr val="windowText" lastClr="000000"/>
                </a:solidFill>
                <a:latin typeface="Arial"/>
                <a:cs typeface="Arial"/>
              </a:rPr>
              <a:t> Taxes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Product</a:t>
            </a:r>
            <a:r>
              <a:rPr sz="3000" kern="0" spc="-64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Sales</a:t>
            </a:r>
            <a:r>
              <a:rPr sz="3000" kern="0" spc="-68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in</a:t>
            </a:r>
            <a:r>
              <a:rPr sz="3000" kern="0" spc="-7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spc="-8" dirty="0">
                <a:solidFill>
                  <a:sysClr val="windowText" lastClr="000000"/>
                </a:solidFill>
                <a:latin typeface="Arial"/>
                <a:cs typeface="Arial"/>
              </a:rPr>
              <a:t>State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Local</a:t>
            </a:r>
            <a:r>
              <a:rPr sz="3000" kern="0" spc="-56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Meal</a:t>
            </a:r>
            <a:r>
              <a:rPr sz="3000" kern="0" spc="-56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&amp;</a:t>
            </a:r>
            <a:r>
              <a:rPr sz="3000" kern="0" spc="-68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dirty="0">
                <a:solidFill>
                  <a:sysClr val="windowText" lastClr="000000"/>
                </a:solidFill>
                <a:latin typeface="Arial"/>
                <a:cs typeface="Arial"/>
              </a:rPr>
              <a:t>Sales</a:t>
            </a:r>
            <a:r>
              <a:rPr sz="3000" kern="0" spc="-109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3000" kern="0" spc="-34" dirty="0">
                <a:solidFill>
                  <a:sysClr val="windowText" lastClr="000000"/>
                </a:solidFill>
                <a:latin typeface="Arial"/>
                <a:cs typeface="Arial"/>
              </a:rPr>
              <a:t>Taxes</a:t>
            </a:r>
            <a:endParaRPr sz="3000" kern="0" dirty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2CED13-C080-F34C-7FEB-C98B651FA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2688" y="1915811"/>
            <a:ext cx="981541" cy="6523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3F2B83-C67E-D287-D303-CC7EAB9EE2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8960" y="4769958"/>
            <a:ext cx="932769" cy="6340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168F9B-24E2-F76A-C0C1-C60837C15A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8960" y="5449139"/>
            <a:ext cx="932769" cy="16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9561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8107F2F-7624-4D85-0773-B960C96D5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90" y="1416440"/>
            <a:ext cx="5956308" cy="8961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7C1009-328F-ECDB-A8A7-6E4206EBE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271" y="2132267"/>
            <a:ext cx="7029297" cy="37188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7E51F5-23BD-6FB3-EF95-0FF994ABDA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20" y="470356"/>
            <a:ext cx="7200000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63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461408-461F-4AFB-5016-18178A9F85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191"/>
            <a:ext cx="8644877" cy="10181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2771C8-1C8E-B71E-18AD-AAC9231927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5537" y="5127085"/>
            <a:ext cx="1586239" cy="11867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0CDD03-29D3-681B-2B34-13C5C79E84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0263" y="2471894"/>
            <a:ext cx="1374854" cy="13748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4A72BC-CB16-887C-EDB5-2262D7F42A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3604" y="4124070"/>
            <a:ext cx="1748172" cy="9008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C570971-486A-1283-4550-E854EEAEB5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429" y="1936413"/>
            <a:ext cx="7003716" cy="444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8383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3252" y="802034"/>
            <a:ext cx="6090047" cy="579965"/>
          </a:xfrm>
          <a:prstGeom prst="rect">
            <a:avLst/>
          </a:prstGeom>
        </p:spPr>
        <p:txBody>
          <a:bodyPr vert="horz" wrap="square" lIns="0" tIns="86676" rIns="0" bIns="0" rtlCol="0">
            <a:spAutoFit/>
          </a:bodyPr>
          <a:lstStyle/>
          <a:p>
            <a:pPr marL="180975">
              <a:spcBef>
                <a:spcPts val="75"/>
              </a:spcBef>
            </a:pPr>
            <a:r>
              <a:rPr sz="3200" dirty="0"/>
              <a:t>Next</a:t>
            </a:r>
            <a:r>
              <a:rPr sz="3200" spc="-15" dirty="0"/>
              <a:t> </a:t>
            </a:r>
            <a:r>
              <a:rPr sz="3200" spc="-8" dirty="0"/>
              <a:t>Steps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3430" y="1401162"/>
            <a:ext cx="6791528" cy="5074145"/>
          </a:xfrm>
          <a:prstGeom prst="rect">
            <a:avLst/>
          </a:prstGeom>
        </p:spPr>
        <p:txBody>
          <a:bodyPr vert="horz" wrap="square" lIns="0" tIns="46672" rIns="0" bIns="0" rtlCol="0">
            <a:spAutoFit/>
          </a:bodyPr>
          <a:lstStyle/>
          <a:p>
            <a:pPr marL="270510" indent="-261461">
              <a:spcBef>
                <a:spcPts val="367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Personal Assessment – Am I Ready?</a:t>
            </a:r>
          </a:p>
          <a:p>
            <a:pPr marL="727710" lvl="1" indent="-261461">
              <a:spcBef>
                <a:spcPts val="367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Financing = $10-30% cash &amp; collateral</a:t>
            </a:r>
          </a:p>
          <a:p>
            <a:pPr marL="727710" lvl="1" indent="-261461">
              <a:spcBef>
                <a:spcPts val="367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Credit Score 680+</a:t>
            </a:r>
          </a:p>
          <a:p>
            <a:pPr marL="466249" lvl="1">
              <a:spcBef>
                <a:spcPts val="367"/>
              </a:spcBef>
              <a:buClr>
                <a:srgbClr val="BE1237"/>
              </a:buClr>
              <a:buSzPct val="90000"/>
              <a:tabLst>
                <a:tab pos="270510" algn="l"/>
                <a:tab pos="271463" algn="l"/>
              </a:tabLst>
            </a:pPr>
            <a:endParaRPr lang="en-US" sz="225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70510" indent="-261461">
              <a:spcBef>
                <a:spcPts val="367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Work the numbers</a:t>
            </a:r>
          </a:p>
          <a:p>
            <a:pPr marL="727710" lvl="1" indent="-261461">
              <a:spcBef>
                <a:spcPts val="367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Figure out start-up costs</a:t>
            </a:r>
            <a:endParaRPr sz="2250" dirty="0">
              <a:latin typeface="Calibri"/>
              <a:cs typeface="Calibri"/>
            </a:endParaRPr>
          </a:p>
          <a:p>
            <a:pPr marL="727710" lvl="1" indent="-261461">
              <a:spcBef>
                <a:spcPts val="293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Project </a:t>
            </a:r>
            <a:r>
              <a:rPr sz="2250" dirty="0">
                <a:solidFill>
                  <a:srgbClr val="002060"/>
                </a:solidFill>
                <a:latin typeface="Calibri"/>
                <a:cs typeface="Calibri"/>
              </a:rPr>
              <a:t>Monthly</a:t>
            </a:r>
            <a:r>
              <a:rPr sz="2250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250" dirty="0">
                <a:solidFill>
                  <a:srgbClr val="002060"/>
                </a:solidFill>
                <a:latin typeface="Calibri"/>
                <a:cs typeface="Calibri"/>
              </a:rPr>
              <a:t>Business</a:t>
            </a:r>
            <a:r>
              <a:rPr sz="2250" spc="-38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250" spc="-38" dirty="0">
                <a:solidFill>
                  <a:srgbClr val="002060"/>
                </a:solidFill>
                <a:latin typeface="Calibri"/>
                <a:cs typeface="Calibri"/>
              </a:rPr>
              <a:t>Revenue</a:t>
            </a:r>
          </a:p>
          <a:p>
            <a:pPr marL="727710" lvl="1" indent="-261461">
              <a:spcBef>
                <a:spcPts val="293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spc="-38" dirty="0">
                <a:solidFill>
                  <a:srgbClr val="002060"/>
                </a:solidFill>
                <a:latin typeface="Calibri"/>
                <a:cs typeface="Calibri"/>
              </a:rPr>
              <a:t>Project Monthly </a:t>
            </a:r>
            <a:r>
              <a:rPr sz="2250" spc="-8" dirty="0">
                <a:solidFill>
                  <a:srgbClr val="002060"/>
                </a:solidFill>
                <a:latin typeface="Calibri"/>
                <a:cs typeface="Calibri"/>
              </a:rPr>
              <a:t>Expenses</a:t>
            </a:r>
            <a:endParaRPr lang="en-US" sz="2250" spc="-8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727710" lvl="1" indent="-261461">
              <a:spcBef>
                <a:spcPts val="293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spc="-26" dirty="0">
                <a:solidFill>
                  <a:srgbClr val="002060"/>
                </a:solidFill>
                <a:latin typeface="Calibri"/>
                <a:cs typeface="Calibri"/>
              </a:rPr>
              <a:t>Computer your Break-E</a:t>
            </a: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ven</a:t>
            </a:r>
            <a:r>
              <a:rPr lang="en-US" sz="2250" spc="-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250" spc="-8" dirty="0">
                <a:solidFill>
                  <a:srgbClr val="002060"/>
                </a:solidFill>
                <a:latin typeface="Calibri"/>
                <a:cs typeface="Calibri"/>
              </a:rPr>
              <a:t>Point</a:t>
            </a:r>
            <a:endParaRPr lang="en-US" sz="2250" dirty="0">
              <a:latin typeface="Calibri"/>
              <a:cs typeface="Calibri"/>
            </a:endParaRPr>
          </a:p>
          <a:p>
            <a:pPr marL="727710" lvl="1" indent="-261461">
              <a:spcBef>
                <a:spcPts val="293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Income = 1.25 x Expenses</a:t>
            </a:r>
          </a:p>
          <a:p>
            <a:pPr marL="466249" lvl="1">
              <a:spcBef>
                <a:spcPts val="293"/>
              </a:spcBef>
              <a:buClr>
                <a:srgbClr val="BE1237"/>
              </a:buClr>
              <a:buSzPct val="90000"/>
              <a:tabLst>
                <a:tab pos="270510" algn="l"/>
                <a:tab pos="271463" algn="l"/>
              </a:tabLst>
            </a:pPr>
            <a:endParaRPr lang="en-US" sz="225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70510" indent="-261461">
              <a:spcBef>
                <a:spcPts val="293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Customer Discovery – Get out and talk to people</a:t>
            </a:r>
            <a:endParaRPr sz="225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70510" indent="-261461">
              <a:spcBef>
                <a:spcPts val="293"/>
              </a:spcBef>
              <a:buClr>
                <a:srgbClr val="BE1237"/>
              </a:buClr>
              <a:buSzPct val="90000"/>
              <a:buFont typeface="Arial"/>
              <a:buChar char="•"/>
              <a:tabLst>
                <a:tab pos="270510" algn="l"/>
                <a:tab pos="271463" algn="l"/>
              </a:tabLst>
            </a:pPr>
            <a:r>
              <a:rPr lang="en-US" sz="2250" dirty="0">
                <a:solidFill>
                  <a:srgbClr val="002060"/>
                </a:solidFill>
                <a:latin typeface="Calibri"/>
                <a:cs typeface="Calibri"/>
              </a:rPr>
              <a:t>Work on </a:t>
            </a:r>
            <a:r>
              <a:rPr sz="2250" dirty="0">
                <a:solidFill>
                  <a:srgbClr val="002060"/>
                </a:solidFill>
                <a:latin typeface="Calibri"/>
                <a:cs typeface="Calibri"/>
              </a:rPr>
              <a:t>Business</a:t>
            </a:r>
            <a:r>
              <a:rPr sz="2250" spc="-23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250" dirty="0">
                <a:solidFill>
                  <a:srgbClr val="002060"/>
                </a:solidFill>
                <a:latin typeface="Calibri"/>
                <a:cs typeface="Calibri"/>
              </a:rPr>
              <a:t>Plan</a:t>
            </a:r>
            <a:r>
              <a:rPr sz="2250" spc="-19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endParaRPr sz="225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9F180-CDB2-44CC-B3D6-FE6C0D769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Questions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001B0FB-79E7-4621-8A6B-E8BBC115B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12711" y="1814411"/>
            <a:ext cx="5718578" cy="285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8629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FDE118C2-2FCC-9664-04AF-BD377E4F894D}"/>
              </a:ext>
            </a:extLst>
          </p:cNvPr>
          <p:cNvSpPr txBox="1"/>
          <p:nvPr/>
        </p:nvSpPr>
        <p:spPr>
          <a:xfrm>
            <a:off x="773724" y="1951040"/>
            <a:ext cx="759655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US" b="1" spc="-45" dirty="0">
                <a:solidFill>
                  <a:srgbClr val="002060"/>
                </a:solidFill>
                <a:latin typeface="Arial"/>
                <a:cs typeface="Arial"/>
              </a:rPr>
              <a:t>Laurel Ridge</a:t>
            </a:r>
            <a:r>
              <a:rPr lang="en-US" sz="1800" b="1" spc="-4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Arial"/>
                <a:cs typeface="Arial"/>
              </a:rPr>
              <a:t>Small</a:t>
            </a:r>
            <a:r>
              <a:rPr lang="en-US" sz="1800" b="1" spc="-4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Arial"/>
                <a:cs typeface="Arial"/>
              </a:rPr>
              <a:t>Business</a:t>
            </a:r>
            <a:r>
              <a:rPr lang="en-US" sz="1800" b="1" spc="-4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Arial"/>
                <a:cs typeface="Arial"/>
              </a:rPr>
              <a:t>Development</a:t>
            </a:r>
            <a:r>
              <a:rPr lang="en-US" sz="1800" b="1" spc="-4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800" b="1" spc="-10" dirty="0">
                <a:solidFill>
                  <a:srgbClr val="002060"/>
                </a:solidFill>
                <a:latin typeface="Arial"/>
                <a:cs typeface="Arial"/>
              </a:rPr>
              <a:t>Center</a:t>
            </a:r>
            <a:endParaRPr lang="en-US" sz="1800" dirty="0"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</a:pPr>
            <a:r>
              <a:rPr lang="en-US" spc="-10" dirty="0">
                <a:solidFill>
                  <a:srgbClr val="002060"/>
                </a:solidFill>
                <a:latin typeface="Arial"/>
                <a:cs typeface="Arial"/>
              </a:rPr>
              <a:t>540-868-7094</a:t>
            </a:r>
            <a:endParaRPr lang="en-US" sz="1800" dirty="0"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</a:pPr>
            <a:r>
              <a:rPr lang="en-US" dirty="0">
                <a:solidFill>
                  <a:srgbClr val="002060"/>
                </a:solidFill>
                <a:latin typeface="Arial"/>
                <a:cs typeface="Arial"/>
                <a:hlinkClick r:id="rId3"/>
              </a:rPr>
              <a:t>laurelridge</a:t>
            </a:r>
            <a:r>
              <a:rPr lang="en-US" sz="1800" dirty="0">
                <a:solidFill>
                  <a:srgbClr val="002060"/>
                </a:solidFill>
                <a:latin typeface="Arial"/>
                <a:cs typeface="Arial"/>
                <a:hlinkClick r:id="rId3"/>
              </a:rPr>
              <a:t>sbdc.org</a:t>
            </a:r>
            <a:r>
              <a:rPr lang="en-US" sz="1800" spc="-25" dirty="0">
                <a:solidFill>
                  <a:srgbClr val="002060"/>
                </a:solidFill>
                <a:latin typeface="Arial"/>
                <a:cs typeface="Arial"/>
                <a:hlinkClick r:id="rId3"/>
              </a:rPr>
              <a:t> </a:t>
            </a:r>
            <a:r>
              <a:rPr lang="en-US" sz="1800" dirty="0">
                <a:solidFill>
                  <a:srgbClr val="002060"/>
                </a:solidFill>
                <a:latin typeface="Arial"/>
                <a:cs typeface="Arial"/>
              </a:rPr>
              <a:t>or</a:t>
            </a:r>
            <a:r>
              <a:rPr lang="en-US" sz="1800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800" u="heavy" spc="-10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  <a:hlinkClick r:id="rId4"/>
              </a:rPr>
              <a:t>ckriz@laurelridge.edu</a:t>
            </a:r>
            <a:endParaRPr lang="en-US" sz="1800" u="heavy" spc="-10" dirty="0">
              <a:solidFill>
                <a:srgbClr val="002060"/>
              </a:solidFill>
              <a:uFill>
                <a:solidFill>
                  <a:srgbClr val="002060"/>
                </a:solidFill>
              </a:uFill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</a:pPr>
            <a:endParaRPr lang="en-US" u="heavy" spc="-10" dirty="0">
              <a:solidFill>
                <a:srgbClr val="002060"/>
              </a:solidFill>
              <a:uFill>
                <a:solidFill>
                  <a:srgbClr val="002060"/>
                </a:solidFill>
              </a:uFill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</a:pPr>
            <a:endParaRPr lang="en-US" sz="1800" u="heavy" spc="-10" dirty="0">
              <a:solidFill>
                <a:srgbClr val="002060"/>
              </a:solidFill>
              <a:uFill>
                <a:solidFill>
                  <a:srgbClr val="002060"/>
                </a:solidFill>
              </a:uFill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</a:pPr>
            <a:r>
              <a:rPr lang="en-US" sz="1800" u="heavy" spc="-10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  <a:hlinkClick r:id="rId5"/>
              </a:rPr>
              <a:t>Shenandoah County Chamber</a:t>
            </a:r>
            <a:endParaRPr lang="en-US" sz="1800" u="heavy" spc="-10" dirty="0">
              <a:solidFill>
                <a:srgbClr val="002060"/>
              </a:solidFill>
              <a:uFill>
                <a:solidFill>
                  <a:srgbClr val="002060"/>
                </a:solidFill>
              </a:uFill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</a:pPr>
            <a:endParaRPr lang="en-US" u="heavy" spc="-10" dirty="0">
              <a:solidFill>
                <a:srgbClr val="002060"/>
              </a:solidFill>
              <a:uFill>
                <a:solidFill>
                  <a:srgbClr val="002060"/>
                </a:solidFill>
              </a:uFill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</a:pPr>
            <a:endParaRPr lang="en-US" sz="1800" u="heavy" spc="-10" dirty="0">
              <a:solidFill>
                <a:srgbClr val="002060"/>
              </a:solidFill>
              <a:uFill>
                <a:solidFill>
                  <a:srgbClr val="002060"/>
                </a:solidFill>
              </a:uFill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</a:pPr>
            <a:r>
              <a:rPr lang="en-US" u="heavy" spc="-10" dirty="0">
                <a:solidFill>
                  <a:srgbClr val="002060"/>
                </a:solidFill>
                <a:uFill>
                  <a:solidFill>
                    <a:srgbClr val="002060"/>
                  </a:solidFill>
                </a:uFill>
                <a:latin typeface="Arial"/>
                <a:cs typeface="Arial"/>
                <a:hlinkClick r:id="rId6"/>
              </a:rPr>
              <a:t>Shenandoah County Economic Development</a:t>
            </a:r>
            <a:endParaRPr lang="en-US"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en-US" sz="2000" dirty="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endParaRPr lang="en-US" sz="1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6&quot;/&gt;&lt;/object&gt;&lt;object type=&quot;3&quot; unique_id=&quot;10005&quot;&gt;&lt;property id=&quot;20148&quot; value=&quot;5&quot;/&gt;&lt;property id=&quot;20300&quot; value=&quot;Slide 2 - &amp;quot;Welcome&amp;quot;&quot;/&gt;&lt;property id=&quot;20307&quot; value=&quot;257&quot;/&gt;&lt;/object&gt;&lt;object type=&quot;3&quot; unique_id=&quot;10006&quot;&gt;&lt;property id=&quot;20148&quot; value=&quot;5&quot;/&gt;&lt;property id=&quot;20300&quot; value=&quot;Slide 3 - &amp;quot;Purpose&amp;quot;&quot;/&gt;&lt;property id=&quot;20307&quot; value=&quot;258&quot;/&gt;&lt;/object&gt;&lt;object type=&quot;3&quot; unique_id=&quot;10007&quot;&gt;&lt;property id=&quot;20148&quot; value=&quot;5&quot;/&gt;&lt;property id=&quot;20300&quot; value=&quot;Slide 4 - &amp;quot;Objectives&amp;quot;&quot;/&gt;&lt;property id=&quot;20307&quot; value=&quot;259&quot;/&gt;&lt;/object&gt;&lt;object type=&quot;3&quot; unique_id=&quot;10008&quot;&gt;&lt;property id=&quot;20148&quot; value=&quot;5&quot;/&gt;&lt;property id=&quot;20300&quot; value=&quot;Slide 5 - &amp;quot;Objectives&amp;quot;&quot;/&gt;&lt;property id=&quot;20307&quot; value=&quot;298&quot;/&gt;&lt;/object&gt;&lt;object type=&quot;3&quot; unique_id=&quot;10009&quot;&gt;&lt;property id=&quot;20148&quot; value=&quot;5&quot;/&gt;&lt;property id=&quot;20300&quot; value=&quot;Slide 6 - &amp;quot;Pre-Test&amp;quot;&quot;/&gt;&lt;property id=&quot;20307&quot; value=&quot;260&quot;/&gt;&lt;/object&gt;&lt;object type=&quot;3&quot; unique_id=&quot;10010&quot;&gt;&lt;property id=&quot;20148&quot; value=&quot;5&quot;/&gt;&lt;property id=&quot;20300&quot; value=&quot;Slide 7 - &amp;quot;Banks Defined&amp;quot;&quot;/&gt;&lt;property id=&quot;20307&quot; value=&quot;261&quot;/&gt;&lt;/object&gt;&lt;object type=&quot;3&quot; unique_id=&quot;10011&quot;&gt;&lt;property id=&quot;20148&quot; value=&quot;5&quot;/&gt;&lt;property id=&quot;20300&quot; value=&quot;Slide 8 - &amp;quot;Banks Defined&amp;quot;&quot;/&gt;&lt;property id=&quot;20307&quot; value=&quot;299&quot;/&gt;&lt;/object&gt;&lt;object type=&quot;3&quot; unique_id=&quot;10012&quot;&gt;&lt;property id=&quot;20148&quot; value=&quot;5&quot;/&gt;&lt;property id=&quot;20300&quot; value=&quot;Slide 9 - &amp;quot;Reasons to Keep Money in a Bank&amp;quot;&quot;/&gt;&lt;property id=&quot;20307&quot; value=&quot;266&quot;/&gt;&lt;/object&gt;&lt;object type=&quot;3&quot; unique_id=&quot;10013&quot;&gt;&lt;property id=&quot;20148&quot; value=&quot;5&quot;/&gt;&lt;property id=&quot;20300&quot; value=&quot;Slide 10 - &amp;quot;Insured Depository Financial Institutions&amp;quot;&quot;/&gt;&lt;property id=&quot;20307&quot; value=&quot;267&quot;/&gt;&lt;/object&gt;&lt;object type=&quot;3&quot; unique_id=&quot;10014&quot;&gt;&lt;property id=&quot;20148&quot; value=&quot;5&quot;/&gt;&lt;property id=&quot;20300&quot; value=&quot;Slide 11 - &amp;quot;Insured Depository Financial Institutions&amp;quot;&quot;/&gt;&lt;property id=&quot;20307&quot; value=&quot;300&quot;/&gt;&lt;/object&gt;&lt;object type=&quot;3&quot; unique_id=&quot;10015&quot;&gt;&lt;property id=&quot;20148&quot; value=&quot;5&quot;/&gt;&lt;property id=&quot;20300&quot; value=&quot;Slide 12 - &amp;quot;Opening &amp;amp; Maintaining a Bank Account&amp;quot;&quot;/&gt;&lt;property id=&quot;20307&quot; value=&quot;268&quot;/&gt;&lt;/object&gt;&lt;object type=&quot;3&quot; unique_id=&quot;10016&quot;&gt;&lt;property id=&quot;20148&quot; value=&quot;5&quot;/&gt;&lt;property id=&quot;20300&quot; value=&quot;Slide 13 - &amp;quot;Opening a Bank Account&amp;quot;&quot;/&gt;&lt;property id=&quot;20307&quot; value=&quot;269&quot;/&gt;&lt;/object&gt;&lt;object type=&quot;3&quot; unique_id=&quot;10017&quot;&gt;&lt;property id=&quot;20148&quot; value=&quot;5&quot;/&gt;&lt;property id=&quot;20300&quot; value=&quot;Slide 14 - &amp;quot;Opening a Bank Account&amp;quot;&quot;/&gt;&lt;property id=&quot;20307&quot; value=&quot;301&quot;/&gt;&lt;/object&gt;&lt;object type=&quot;3&quot; unique_id=&quot;10018&quot;&gt;&lt;property id=&quot;20148&quot; value=&quot;5&quot;/&gt;&lt;property id=&quot;20300&quot; value=&quot;Slide 15 - &amp;quot;Deposit&amp;quot;&quot;/&gt;&lt;property id=&quot;20307&quot; value=&quot;270&quot;/&gt;&lt;/object&gt;&lt;object type=&quot;3&quot; unique_id=&quot;10019&quot;&gt;&lt;property id=&quot;20148&quot; value=&quot;5&quot;/&gt;&lt;property id=&quot;20300&quot; value=&quot;Slide 16 - &amp;quot;Deposit&amp;quot;&quot;/&gt;&lt;property id=&quot;20307&quot; value=&quot;302&quot;/&gt;&lt;/object&gt;&lt;object type=&quot;3&quot; unique_id=&quot;10020&quot;&gt;&lt;property id=&quot;20148&quot; value=&quot;5&quot;/&gt;&lt;property id=&quot;20300&quot; value=&quot;Slide 17 - &amp;quot;Balance&amp;quot;&quot;/&gt;&lt;property id=&quot;20307&quot; value=&quot;271&quot;/&gt;&lt;/object&gt;&lt;object type=&quot;3&quot; unique_id=&quot;10021&quot;&gt;&lt;property id=&quot;20148&quot; value=&quot;5&quot;/&gt;&lt;property id=&quot;20300&quot; value=&quot;Slide 18 - &amp;quot;Withdrawal&amp;quot;&quot;/&gt;&lt;property id=&quot;20307&quot; value=&quot;272&quot;/&gt;&lt;/object&gt;&lt;object type=&quot;3&quot; unique_id=&quot;10022&quot;&gt;&lt;property id=&quot;20148&quot; value=&quot;5&quot;/&gt;&lt;property id=&quot;20300&quot; value=&quot;Slide 19 - &amp;quot;Balance After Withdrawal&amp;quot;&quot;/&gt;&lt;property id=&quot;20307&quot; value=&quot;273&quot;/&gt;&lt;/object&gt;&lt;object type=&quot;3&quot; unique_id=&quot;10023&quot;&gt;&lt;property id=&quot;20148&quot; value=&quot;5&quot;/&gt;&lt;property id=&quot;20300&quot; value=&quot;Slide 20 - &amp;quot;Fees&amp;quot;&quot;/&gt;&lt;property id=&quot;20307&quot; value=&quot;274&quot;/&gt;&lt;/object&gt;&lt;object type=&quot;3&quot; unique_id=&quot;10024&quot;&gt;&lt;property id=&quot;20148&quot; value=&quot;5&quot;/&gt;&lt;property id=&quot;20300&quot; value=&quot;Slide 21 - &amp;quot;Balance After Fees Charged&amp;quot;&quot;/&gt;&lt;property id=&quot;20307&quot; value=&quot;275&quot;/&gt;&lt;/object&gt;&lt;object type=&quot;3&quot; unique_id=&quot;10025&quot;&gt;&lt;property id=&quot;20148&quot; value=&quot;5&quot;/&gt;&lt;property id=&quot;20300&quot; value=&quot;Slide 22 - &amp;quot;Bank vs. Check-Cashing Services&amp;quot;&quot;/&gt;&lt;property id=&quot;20307&quot; value=&quot;276&quot;/&gt;&lt;/object&gt;&lt;object type=&quot;3&quot; unique_id=&quot;10026&quot;&gt;&lt;property id=&quot;20148&quot; value=&quot;5&quot;/&gt;&lt;property id=&quot;20300&quot; value=&quot;Slide 23 - &amp;quot;Additional Benefits of a Bank&amp;quot;&quot;/&gt;&lt;property id=&quot;20307&quot; value=&quot;277&quot;/&gt;&lt;/object&gt;&lt;object type=&quot;3&quot; unique_id=&quot;10027&quot;&gt;&lt;property id=&quot;20148&quot; value=&quot;5&quot;/&gt;&lt;property id=&quot;20300&quot; value=&quot;Slide 24 - &amp;quot;Additional Benefits of a Bank&amp;quot;&quot;/&gt;&lt;property id=&quot;20307&quot; value=&quot;303&quot;/&gt;&lt;/object&gt;&lt;object type=&quot;3&quot; unique_id=&quot;10028&quot;&gt;&lt;property id=&quot;20148&quot; value=&quot;5&quot;/&gt;&lt;property id=&quot;20300&quot; value=&quot;Slide 25 - &amp;quot;Additional Benefits of a Bank&amp;quot;&quot;/&gt;&lt;property id=&quot;20307&quot; value=&quot;304&quot;/&gt;&lt;/object&gt;&lt;object type=&quot;3&quot; unique_id=&quot;10029&quot;&gt;&lt;property id=&quot;20148&quot; value=&quot;5&quot;/&gt;&lt;property id=&quot;20300&quot; value=&quot;Slide 26 - &amp;quot;Interest&amp;quot;&quot;/&gt;&lt;property id=&quot;20307&quot; value=&quot;278&quot;/&gt;&lt;/object&gt;&lt;object type=&quot;3&quot; unique_id=&quot;10030&quot;&gt;&lt;property id=&quot;20148&quot; value=&quot;5&quot;/&gt;&lt;property id=&quot;20300&quot; value=&quot;Slide 27 - &amp;quot;Balance With Interest&amp;quot;&quot;/&gt;&lt;property id=&quot;20307&quot; value=&quot;279&quot;/&gt;&lt;/object&gt;&lt;object type=&quot;3&quot; unique_id=&quot;10031&quot;&gt;&lt;property id=&quot;20148&quot; value=&quot;5&quot;/&gt;&lt;property id=&quot;20300&quot; value=&quot;Slide 28 - &amp;quot;Activity 1: Making Deposits and Withdrawals&amp;quot;&quot;/&gt;&lt;property id=&quot;20307&quot; value=&quot;262&quot;/&gt;&lt;/object&gt;&lt;object type=&quot;3&quot; unique_id=&quot;10032&quot;&gt;&lt;property id=&quot;20148&quot; value=&quot;5&quot;/&gt;&lt;property id=&quot;20300&quot; value=&quot;Slide 29 - &amp;quot;Deposit Accounts&amp;quot;&quot;/&gt;&lt;property id=&quot;20307&quot; value=&quot;280&quot;/&gt;&lt;/object&gt;&lt;object type=&quot;3&quot; unique_id=&quot;10033&quot;&gt;&lt;property id=&quot;20148&quot; value=&quot;5&quot;/&gt;&lt;property id=&quot;20300&quot; value=&quot;Slide 30 - &amp;quot;Deposit Accounts&amp;quot;&quot;/&gt;&lt;property id=&quot;20307&quot; value=&quot;305&quot;/&gt;&lt;/object&gt;&lt;object type=&quot;3&quot; unique_id=&quot;10034&quot;&gt;&lt;property id=&quot;20148&quot; value=&quot;5&quot;/&gt;&lt;property id=&quot;20300&quot; value=&quot;Slide 31 - &amp;quot;Deposit Accounts&amp;quot;&quot;/&gt;&lt;property id=&quot;20307&quot; value=&quot;306&quot;/&gt;&lt;/object&gt;&lt;object type=&quot;3&quot; unique_id=&quot;10035&quot;&gt;&lt;property id=&quot;20148&quot; value=&quot;5&quot;/&gt;&lt;property id=&quot;20300&quot; value=&quot;Slide 32 - &amp;quot;Non-Deposit Accounts&amp;quot;&quot;/&gt;&lt;property id=&quot;20307&quot; value=&quot;281&quot;/&gt;&lt;/object&gt;&lt;object type=&quot;3&quot; unique_id=&quot;10036&quot;&gt;&lt;property id=&quot;20148&quot; value=&quot;5&quot;/&gt;&lt;property id=&quot;20300&quot; value=&quot;Slide 33 - &amp;quot;Common Banking Services&amp;quot;&quot;/&gt;&lt;property id=&quot;20307&quot; value=&quot;282&quot;/&gt;&lt;/object&gt;&lt;object type=&quot;3&quot; unique_id=&quot;10037&quot;&gt;&lt;property id=&quot;20148&quot; value=&quot;5&quot;/&gt;&lt;property id=&quot;20300&quot; value=&quot;Slide 34 - &amp;quot;Activity 2: Name That Service&amp;quot;&quot;/&gt;&lt;property id=&quot;20307&quot; value=&quot;284&quot;/&gt;&lt;/object&gt;&lt;object type=&quot;3&quot; unique_id=&quot;10038&quot;&gt;&lt;property id=&quot;20148&quot; value=&quot;5&quot;/&gt;&lt;property id=&quot;20300&quot; value=&quot;Slide 35 - &amp;quot;Money Transfer and Remittances&amp;quot;&quot;/&gt;&lt;property id=&quot;20307&quot; value=&quot;283&quot;/&gt;&lt;/object&gt;&lt;object type=&quot;3&quot; unique_id=&quot;10039&quot;&gt;&lt;property id=&quot;20148&quot; value=&quot;5&quot;/&gt;&lt;property id=&quot;20300&quot; value=&quot;Slide 36 - &amp;quot;Money Transfer and Remittances&amp;quot;&quot;/&gt;&lt;property id=&quot;20307&quot; value=&quot;307&quot;/&gt;&lt;/object&gt;&lt;object type=&quot;3&quot; unique_id=&quot;10040&quot;&gt;&lt;property id=&quot;20148&quot; value=&quot;5&quot;/&gt;&lt;property id=&quot;20300&quot; value=&quot;Slide 37 - &amp;quot;Money Transfer and Remittances&amp;quot;&quot;/&gt;&lt;property id=&quot;20307&quot; value=&quot;309&quot;/&gt;&lt;/object&gt;&lt;object type=&quot;3&quot; unique_id=&quot;10041&quot;&gt;&lt;property id=&quot;20148&quot; value=&quot;5&quot;/&gt;&lt;property id=&quot;20300&quot; value=&quot;Slide 38 - &amp;quot;Money Transfer and Remittances&amp;quot;&quot;/&gt;&lt;property id=&quot;20307&quot; value=&quot;310&quot;/&gt;&lt;/object&gt;&lt;object type=&quot;3&quot; unique_id=&quot;10042&quot;&gt;&lt;property id=&quot;20148&quot; value=&quot;5&quot;/&gt;&lt;property id=&quot;20300&quot; value=&quot;Slide 39 - &amp;quot;Money Transfer and Remittances&amp;quot;&quot;/&gt;&lt;property id=&quot;20307&quot; value=&quot;308&quot;/&gt;&lt;/object&gt;&lt;object type=&quot;3&quot; unique_id=&quot;10043&quot;&gt;&lt;property id=&quot;20148&quot; value=&quot;5&quot;/&gt;&lt;property id=&quot;20300&quot; value=&quot;Slide 40 - &amp;quot;Money Transfer and Remittances&amp;quot;&quot;/&gt;&lt;property id=&quot;20307&quot; value=&quot;311&quot;/&gt;&lt;/object&gt;&lt;object type=&quot;3&quot; unique_id=&quot;10044&quot;&gt;&lt;property id=&quot;20148&quot; value=&quot;5&quot;/&gt;&lt;property id=&quot;20300&quot; value=&quot;Slide 41 - &amp;quot;Money Transfer and Remittances&amp;quot;&quot;/&gt;&lt;property id=&quot;20307&quot; value=&quot;312&quot;/&gt;&lt;/object&gt;&lt;object type=&quot;3&quot; unique_id=&quot;10045&quot;&gt;&lt;property id=&quot;20148&quot; value=&quot;5&quot;/&gt;&lt;property id=&quot;20300&quot; value=&quot;Slide 42 - &amp;quot;ATMs&amp;quot;&quot;/&gt;&lt;property id=&quot;20307&quot; value=&quot;313&quot;/&gt;&lt;/object&gt;&lt;object type=&quot;3&quot; unique_id=&quot;10046&quot;&gt;&lt;property id=&quot;20148&quot; value=&quot;5&quot;/&gt;&lt;property id=&quot;20300&quot; value=&quot;Slide 43 - &amp;quot;ATMs&amp;quot;&quot;/&gt;&lt;property id=&quot;20307&quot; value=&quot;285&quot;/&gt;&lt;/object&gt;&lt;object type=&quot;3&quot; unique_id=&quot;10047&quot;&gt;&lt;property id=&quot;20148&quot; value=&quot;5&quot;/&gt;&lt;property id=&quot;20300&quot; value=&quot;Slide 44 - &amp;quot;Telephone and Online Banking&amp;quot;&quot;/&gt;&lt;property id=&quot;20307&quot; value=&quot;286&quot;/&gt;&lt;/object&gt;&lt;object type=&quot;3&quot; unique_id=&quot;10048&quot;&gt;&lt;property id=&quot;20148&quot; value=&quot;5&quot;/&gt;&lt;property id=&quot;20300&quot; value=&quot;Slide 45 - &amp;quot;Money Order&amp;quot;&quot;/&gt;&lt;property id=&quot;20307&quot; value=&quot;287&quot;/&gt;&lt;/object&gt;&lt;object type=&quot;3&quot; unique_id=&quot;10049&quot;&gt;&lt;property id=&quot;20148&quot; value=&quot;5&quot;/&gt;&lt;property id=&quot;20300&quot; value=&quot;Slide 46 - &amp;quot;Money Order&amp;quot;&quot;/&gt;&lt;property id=&quot;20307&quot; value=&quot;314&quot;/&gt;&lt;/object&gt;&lt;object type=&quot;3&quot; unique_id=&quot;10050&quot;&gt;&lt;property id=&quot;20148&quot; value=&quot;5&quot;/&gt;&lt;property id=&quot;20300&quot; value=&quot;Slide 47 - &amp;quot;Money Order&amp;quot;&quot;/&gt;&lt;property id=&quot;20307&quot; value=&quot;315&quot;/&gt;&lt;/object&gt;&lt;object type=&quot;3&quot; unique_id=&quot;10051&quot;&gt;&lt;property id=&quot;20148&quot; value=&quot;5&quot;/&gt;&lt;property id=&quot;20300&quot; value=&quot;Slide 48 - &amp;quot;Direct Deposit&amp;quot;&quot;/&gt;&lt;property id=&quot;20307&quot; value=&quot;288&quot;/&gt;&lt;/object&gt;&lt;object type=&quot;3&quot; unique_id=&quot;10052&quot;&gt;&lt;property id=&quot;20148&quot; value=&quot;5&quot;/&gt;&lt;property id=&quot;20300&quot; value=&quot;Slide 49 - &amp;quot;Direct Deposit&amp;quot;&quot;/&gt;&lt;property id=&quot;20307&quot; value=&quot;316&quot;/&gt;&lt;/object&gt;&lt;object type=&quot;3&quot; unique_id=&quot;10053&quot;&gt;&lt;property id=&quot;20148&quot; value=&quot;5&quot;/&gt;&lt;property id=&quot;20300&quot; value=&quot;Slide 50 - &amp;quot;Direct Deposit&amp;quot;&quot;/&gt;&lt;property id=&quot;20307&quot; value=&quot;317&quot;/&gt;&lt;/object&gt;&lt;object type=&quot;3&quot; unique_id=&quot;10054&quot;&gt;&lt;property id=&quot;20148&quot; value=&quot;5&quot;/&gt;&lt;property id=&quot;20300&quot; value=&quot;Slide 51 - &amp;quot;Debit vs. Credit Card&amp;quot;&quot;/&gt;&lt;property id=&quot;20307&quot; value=&quot;289&quot;/&gt;&lt;/object&gt;&lt;object type=&quot;3&quot; unique_id=&quot;10055&quot;&gt;&lt;property id=&quot;20148&quot; value=&quot;5&quot;/&gt;&lt;property id=&quot;20300&quot; value=&quot;Slide 52 - &amp;quot;Debit Card&amp;quot;&quot;/&gt;&lt;property id=&quot;20307&quot; value=&quot;290&quot;/&gt;&lt;/object&gt;&lt;object type=&quot;3&quot; unique_id=&quot;10056&quot;&gt;&lt;property id=&quot;20148&quot; value=&quot;5&quot;/&gt;&lt;property id=&quot;20300&quot; value=&quot;Slide 53 - &amp;quot;Debit Card&amp;quot;&quot;/&gt;&lt;property id=&quot;20307&quot; value=&quot;318&quot;/&gt;&lt;/object&gt;&lt;object type=&quot;3&quot; unique_id=&quot;10057&quot;&gt;&lt;property id=&quot;20148&quot; value=&quot;5&quot;/&gt;&lt;property id=&quot;20300&quot; value=&quot;Slide 54 - &amp;quot;Debit Card&amp;quot;&quot;/&gt;&lt;property id=&quot;20307&quot; value=&quot;319&quot;/&gt;&lt;/object&gt;&lt;object type=&quot;3&quot; unique_id=&quot;10058&quot;&gt;&lt;property id=&quot;20148&quot; value=&quot;5&quot;/&gt;&lt;property id=&quot;20300&quot; value=&quot;Slide 55 - &amp;quot;Stored Value Card&amp;quot;&quot;/&gt;&lt;property id=&quot;20307&quot; value=&quot;291&quot;/&gt;&lt;/object&gt;&lt;object type=&quot;3&quot; unique_id=&quot;10059&quot;&gt;&lt;property id=&quot;20148&quot; value=&quot;5&quot;/&gt;&lt;property id=&quot;20300&quot; value=&quot;Slide 56 - &amp;quot;Stored Value Card&amp;quot;&quot;/&gt;&lt;property id=&quot;20307&quot; value=&quot;320&quot;/&gt;&lt;/object&gt;&lt;object type=&quot;3&quot; unique_id=&quot;10060&quot;&gt;&lt;property id=&quot;20148&quot; value=&quot;5&quot;/&gt;&lt;property id=&quot;20300&quot; value=&quot;Slide 57 - &amp;quot;Privacy Notices&amp;quot;&quot;/&gt;&lt;property id=&quot;20307&quot; value=&quot;292&quot;/&gt;&lt;/object&gt;&lt;object type=&quot;3&quot; unique_id=&quot;10061&quot;&gt;&lt;property id=&quot;20148&quot; value=&quot;5&quot;/&gt;&lt;property id=&quot;20300&quot; value=&quot;Slide 58 - &amp;quot;Privacy Notices&amp;quot;&quot;/&gt;&lt;property id=&quot;20307&quot; value=&quot;321&quot;/&gt;&lt;/object&gt;&lt;object type=&quot;3&quot; unique_id=&quot;10062&quot;&gt;&lt;property id=&quot;20148&quot; value=&quot;5&quot;/&gt;&lt;property id=&quot;20300&quot; value=&quot;Slide 59 - &amp;quot;Opting Out&amp;quot;&quot;/&gt;&lt;property id=&quot;20307&quot; value=&quot;293&quot;/&gt;&lt;/object&gt;&lt;object type=&quot;3&quot; unique_id=&quot;10063&quot;&gt;&lt;property id=&quot;20148&quot; value=&quot;5&quot;/&gt;&lt;property id=&quot;20300&quot; value=&quot;Slide 60 - &amp;quot;Opting Out&amp;quot;&quot;/&gt;&lt;property id=&quot;20307&quot; value=&quot;294&quot;/&gt;&lt;/object&gt;&lt;object type=&quot;3&quot; unique_id=&quot;10064&quot;&gt;&lt;property id=&quot;20148&quot; value=&quot;5&quot;/&gt;&lt;property id=&quot;20300&quot; value=&quot;Slide 63 - &amp;quot;Important Bank Employees&amp;quot;&quot;/&gt;&lt;property id=&quot;20307&quot; value=&quot;295&quot;/&gt;&lt;/object&gt;&lt;object type=&quot;3&quot; unique_id=&quot;10065&quot;&gt;&lt;property id=&quot;20148&quot; value=&quot;5&quot;/&gt;&lt;property id=&quot;20300&quot; value=&quot;Slide 64 - &amp;quot;Activity 3: Bank Employee Role Play&amp;quot;&quot;/&gt;&lt;property id=&quot;20307&quot; value=&quot;297&quot;/&gt;&lt;/object&gt;&lt;object type=&quot;3&quot; unique_id=&quot;10066&quot;&gt;&lt;property id=&quot;20148&quot; value=&quot;5&quot;/&gt;&lt;property id=&quot;20300&quot; value=&quot;Slide 65 - &amp;quot;Points to Remember&amp;quot;&quot;/&gt;&lt;property id=&quot;20307&quot; value=&quot;296&quot;/&gt;&lt;/object&gt;&lt;object type=&quot;3&quot; unique_id=&quot;10067&quot;&gt;&lt;property id=&quot;20148&quot; value=&quot;5&quot;/&gt;&lt;property id=&quot;20300&quot; value=&quot;Slide 66 - &amp;quot;Post-Test&amp;quot;&quot;/&gt;&lt;property id=&quot;20307&quot; value=&quot;263&quot;/&gt;&lt;/object&gt;&lt;object type=&quot;3&quot; unique_id=&quot;10068&quot;&gt;&lt;property id=&quot;20148&quot; value=&quot;5&quot;/&gt;&lt;property id=&quot;20300&quot; value=&quot;Slide 67 - &amp;quot;Conclusion&amp;quot;&quot;/&gt;&lt;property id=&quot;20307&quot; value=&quot;264&quot;/&gt;&lt;/object&gt;&lt;object type=&quot;3&quot; unique_id=&quot;10069&quot;&gt;&lt;property id=&quot;20148&quot; value=&quot;5&quot;/&gt;&lt;property id=&quot;20300&quot; value=&quot;Slide 68 - &amp;quot;Conclusion&amp;quot;&quot;/&gt;&lt;property id=&quot;20307&quot; value=&quot;265&quot;/&gt;&lt;/object&gt;&lt;object type=&quot;3&quot; unique_id=&quot;10614&quot;&gt;&lt;property id=&quot;20148&quot; value=&quot;5&quot;/&gt;&lt;property id=&quot;20300&quot; value=&quot;Slide 61 - &amp;quot;Privacy Laws&amp;quot;&quot;/&gt;&lt;property id=&quot;20307&quot; value=&quot;322&quot;/&gt;&lt;/object&gt;&lt;object type=&quot;3&quot; unique_id=&quot;10615&quot;&gt;&lt;property id=&quot;20148&quot; value=&quot;5&quot;/&gt;&lt;property id=&quot;20300&quot; value=&quot;Slide 62 - &amp;quot;Privacy Laws&amp;quot;&quot;/&gt;&lt;property id=&quot;20307&quot; value=&quot;32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B97CAD3D49634BECB254722C354D7C3700329D6A9E45D6B445B57121BAD49F2D2C" ma:contentTypeVersion="1" ma:contentTypeDescription="Create a new document." ma:contentTypeScope="" ma:versionID="5144500a7f01c8c71b5df59d91f07569">
  <xsd:schema xmlns:xsd="http://www.w3.org/2001/XMLSchema" xmlns:xs="http://www.w3.org/2001/XMLSchema" xmlns:p="http://schemas.microsoft.com/office/2006/metadata/properties" xmlns:ns2="E21407E0-F184-48A8-A87A-F4F516274D67" targetNamespace="http://schemas.microsoft.com/office/2006/metadata/properties" ma:root="true" ma:fieldsID="f22cbb4c21c5544a453360a8ee0f510b" ns2:_="">
    <xsd:import namespace="E21407E0-F184-48A8-A87A-F4F516274D67"/>
    <xsd:element name="properties">
      <xsd:complexType>
        <xsd:sequence>
          <xsd:element name="documentManagement">
            <xsd:complexType>
              <xsd:all>
                <xsd:element ref="ns2:Sensi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1407E0-F184-48A8-A87A-F4F516274D67" elementFormDefault="qualified">
    <xsd:import namespace="http://schemas.microsoft.com/office/2006/documentManagement/types"/>
    <xsd:import namespace="http://schemas.microsoft.com/office/infopath/2007/PartnerControls"/>
    <xsd:element name="Sensitivity" ma:index="8" nillable="true" ma:displayName="Sensitivity" ma:description="Sensitive Data = Any data that, if lost, stolen or misused, could adversely impact FDIC, insured institutions or individuals.&#10;http://fdic01/division/doa/adminservices/records/directives/1000/1360-9.doc&#10;&#10;Sensitive PII = SSN alone and/or an individual’s full name plus 1 or more additional items of personal data.&#10;http://fdic01/division/dit/ITGovernance/PrivacyProgram/PersonallyIdentifiableInformation/index.html&#10;Non-Sensitive Data = Data that can be shared or viewed with no restrictions internal or external to FDIC.&#10;http://www.fdic.gov/regulations/laws/rules/2000-3800.html" ma:format="Dropdown" ma:internalName="Sensitivity" ma:readOnly="false">
      <xsd:simpleType>
        <xsd:restriction base="dms:Choice">
          <xsd:enumeration value="Sensitive Data"/>
          <xsd:enumeration value="Sensitive PII"/>
          <xsd:enumeration value="Non-Sensitive Data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 ma:index="10" ma:displayName="Comments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ensitivity xmlns="E21407E0-F184-48A8-A87A-F4F516274D67">Non-Sensitive Data</Sensitivity>
  </documentManagement>
</p:properties>
</file>

<file path=customXml/itemProps1.xml><?xml version="1.0" encoding="utf-8"?>
<ds:datastoreItem xmlns:ds="http://schemas.openxmlformats.org/officeDocument/2006/customXml" ds:itemID="{5312325A-14E3-49FC-B8FC-1640C54744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B49F0A4-1C2D-4D1C-936E-36E3E96DF6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1407E0-F184-48A8-A87A-F4F516274D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7E1D4E-A616-46F6-A4F2-20EDCC874AF1}">
  <ds:schemaRefs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E21407E0-F184-48A8-A87A-F4F516274D67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1775</Words>
  <Application>Microsoft Office PowerPoint</Application>
  <PresentationFormat>On-screen Show (4:3)</PresentationFormat>
  <Paragraphs>334</Paragraphs>
  <Slides>46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60" baseType="lpstr">
      <vt:lpstr>MS PGothic</vt:lpstr>
      <vt:lpstr>Arial</vt:lpstr>
      <vt:lpstr>Arial Narrow</vt:lpstr>
      <vt:lpstr>Calibri</vt:lpstr>
      <vt:lpstr>Calibri Light</vt:lpstr>
      <vt:lpstr>EuclidCircularB</vt:lpstr>
      <vt:lpstr>Georgia</vt:lpstr>
      <vt:lpstr>Impact</vt:lpstr>
      <vt:lpstr>Source Sans Pro</vt:lpstr>
      <vt:lpstr>Tahoma</vt:lpstr>
      <vt:lpstr>Times New Roman</vt:lpstr>
      <vt:lpstr>Verdana</vt:lpstr>
      <vt:lpstr>Office Theme</vt:lpstr>
      <vt:lpstr>1_Office Theme</vt:lpstr>
      <vt:lpstr>Starting a Business November 2, 2022</vt:lpstr>
      <vt:lpstr>Our Agenda</vt:lpstr>
      <vt:lpstr>EMPOWERING ENTREPRENEURS</vt:lpstr>
      <vt:lpstr>Our  Services</vt:lpstr>
      <vt:lpstr>Key Considerations Conversations</vt:lpstr>
      <vt:lpstr>Key Considerations Personal Assessment </vt:lpstr>
      <vt:lpstr>Key Considerations: Comfort Level with Risk</vt:lpstr>
      <vt:lpstr>Key Considerations Finances</vt:lpstr>
      <vt:lpstr>Key Considerations Finances</vt:lpstr>
      <vt:lpstr>Key Considerations What Skills Will Your Business Need?</vt:lpstr>
      <vt:lpstr>Step 2: Customer Validation You have a vision…</vt:lpstr>
      <vt:lpstr>PowerPoint Presentation</vt:lpstr>
      <vt:lpstr>Customer Validation is</vt:lpstr>
      <vt:lpstr>A short story about   Customer Validation</vt:lpstr>
      <vt:lpstr>1992</vt:lpstr>
      <vt:lpstr>PowerPoint Presentation</vt:lpstr>
      <vt:lpstr>PowerPoint Presentation</vt:lpstr>
      <vt:lpstr>Questions to ask potential customers…</vt:lpstr>
      <vt:lpstr>PowerPoint Presentation</vt:lpstr>
      <vt:lpstr>Customer Discovery</vt:lpstr>
      <vt:lpstr>Who is your target customer?</vt:lpstr>
      <vt:lpstr>PowerPoint Presentation</vt:lpstr>
      <vt:lpstr>PowerPoint Presentation</vt:lpstr>
      <vt:lpstr>The 9 big C’s…of Business Success</vt:lpstr>
      <vt:lpstr>Types of Business Ownership</vt:lpstr>
      <vt:lpstr>PowerPoint Presentation</vt:lpstr>
      <vt:lpstr>Sources of Funds</vt:lpstr>
      <vt:lpstr>The Cost of Capital</vt:lpstr>
      <vt:lpstr>PowerPoint Presentation</vt:lpstr>
      <vt:lpstr>Shenandoah County IDA Small Business Loan Program</vt:lpstr>
      <vt:lpstr>Shenandoah County IDA Small Business Loan Program</vt:lpstr>
      <vt:lpstr>Shenandoah County IDA Small Business Loan Program</vt:lpstr>
      <vt:lpstr>Shenandoah County IDA Small Business Loan Program Criteria</vt:lpstr>
      <vt:lpstr>Shenandoah County IDA Small Business Loan Program Criteria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Next Steps</vt:lpstr>
      <vt:lpstr>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2</cp:revision>
  <dcterms:created xsi:type="dcterms:W3CDTF">2012-03-28T14:26:49Z</dcterms:created>
  <dcterms:modified xsi:type="dcterms:W3CDTF">2023-12-06T18:27:05Z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0x0101B97CAD3D49634BECB254722C354D7C3700329D6A9E45D6B445B57121BAD49F2D2C</vt:lpwstr>
  </property>
  <property fmtid="{D5CDD505-2E9C-101B-9397-08002B2CF9AE}" pid="3" name="Order">
    <vt:r8>91100</vt:r8>
  </property>
</Properties>
</file>