
<file path=[Content_Types].xml><?xml version="1.0" encoding="utf-8"?>
<Types xmlns="http://schemas.openxmlformats.org/package/2006/content-types">
  <Default Extension="png" ContentType="image/png"/>
  <Default Extension="tmp"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3"/>
  </p:notesMasterIdLst>
  <p:handoutMasterIdLst>
    <p:handoutMasterId r:id="rId34"/>
  </p:handoutMasterIdLst>
  <p:sldIdLst>
    <p:sldId id="427" r:id="rId2"/>
    <p:sldId id="435" r:id="rId3"/>
    <p:sldId id="449" r:id="rId4"/>
    <p:sldId id="450" r:id="rId5"/>
    <p:sldId id="452" r:id="rId6"/>
    <p:sldId id="453" r:id="rId7"/>
    <p:sldId id="451" r:id="rId8"/>
    <p:sldId id="445" r:id="rId9"/>
    <p:sldId id="446" r:id="rId10"/>
    <p:sldId id="448" r:id="rId11"/>
    <p:sldId id="447" r:id="rId12"/>
    <p:sldId id="444" r:id="rId13"/>
    <p:sldId id="442" r:id="rId14"/>
    <p:sldId id="443" r:id="rId15"/>
    <p:sldId id="420" r:id="rId16"/>
    <p:sldId id="423" r:id="rId17"/>
    <p:sldId id="426" r:id="rId18"/>
    <p:sldId id="331" r:id="rId19"/>
    <p:sldId id="428" r:id="rId20"/>
    <p:sldId id="429" r:id="rId21"/>
    <p:sldId id="441" r:id="rId22"/>
    <p:sldId id="432" r:id="rId23"/>
    <p:sldId id="438" r:id="rId24"/>
    <p:sldId id="425" r:id="rId25"/>
    <p:sldId id="433" r:id="rId26"/>
    <p:sldId id="436" r:id="rId27"/>
    <p:sldId id="434" r:id="rId28"/>
    <p:sldId id="454" r:id="rId29"/>
    <p:sldId id="455" r:id="rId30"/>
    <p:sldId id="440" r:id="rId31"/>
    <p:sldId id="437" r:id="rId32"/>
  </p:sldIdLst>
  <p:sldSz cx="9144000" cy="6858000" type="screen4x3"/>
  <p:notesSz cx="6881813"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DC06A"/>
    <a:srgbClr val="0078D2"/>
    <a:srgbClr val="FFD700"/>
    <a:srgbClr val="0060A9"/>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6838" autoAdjust="0"/>
    <p:restoredTop sz="67819" autoAdjust="0"/>
  </p:normalViewPr>
  <p:slideViewPr>
    <p:cSldViewPr>
      <p:cViewPr varScale="1">
        <p:scale>
          <a:sx n="50" d="100"/>
          <a:sy n="50" d="100"/>
        </p:scale>
        <p:origin x="1494" y="36"/>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sorterViewPr>
    <p:cViewPr varScale="1">
      <p:scale>
        <a:sx n="100" d="100"/>
        <a:sy n="100" d="100"/>
      </p:scale>
      <p:origin x="0" y="0"/>
    </p:cViewPr>
  </p:sorterViewPr>
  <p:notesViewPr>
    <p:cSldViewPr>
      <p:cViewPr varScale="1">
        <p:scale>
          <a:sx n="55" d="100"/>
          <a:sy n="55" d="100"/>
        </p:scale>
        <p:origin x="2874" y="7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82119" cy="464820"/>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sz="quarter" idx="1"/>
          </p:nvPr>
        </p:nvSpPr>
        <p:spPr>
          <a:xfrm>
            <a:off x="3898103" y="0"/>
            <a:ext cx="2982119" cy="464820"/>
          </a:xfrm>
          <a:prstGeom prst="rect">
            <a:avLst/>
          </a:prstGeom>
        </p:spPr>
        <p:txBody>
          <a:bodyPr vert="horz" lIns="93177" tIns="46589" rIns="93177" bIns="46589" rtlCol="0"/>
          <a:lstStyle>
            <a:lvl1pPr algn="r">
              <a:defRPr sz="1200"/>
            </a:lvl1pPr>
          </a:lstStyle>
          <a:p>
            <a:fld id="{95719397-9B68-410C-8FE9-F850A8BF2881}" type="datetimeFigureOut">
              <a:rPr lang="en-US" smtClean="0"/>
              <a:t>9/30/2021</a:t>
            </a:fld>
            <a:endParaRPr lang="en-US" dirty="0"/>
          </a:p>
        </p:txBody>
      </p:sp>
      <p:sp>
        <p:nvSpPr>
          <p:cNvPr id="4" name="Footer Placeholder 3"/>
          <p:cNvSpPr>
            <a:spLocks noGrp="1"/>
          </p:cNvSpPr>
          <p:nvPr>
            <p:ph type="ftr" sz="quarter" idx="2"/>
          </p:nvPr>
        </p:nvSpPr>
        <p:spPr>
          <a:xfrm>
            <a:off x="1" y="8829967"/>
            <a:ext cx="2982119" cy="464820"/>
          </a:xfrm>
          <a:prstGeom prst="rect">
            <a:avLst/>
          </a:prstGeom>
        </p:spPr>
        <p:txBody>
          <a:bodyPr vert="horz" lIns="93177" tIns="46589" rIns="93177" bIns="46589"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98103" y="8829967"/>
            <a:ext cx="2982119" cy="464820"/>
          </a:xfrm>
          <a:prstGeom prst="rect">
            <a:avLst/>
          </a:prstGeom>
        </p:spPr>
        <p:txBody>
          <a:bodyPr vert="horz" lIns="93177" tIns="46589" rIns="93177" bIns="46589" rtlCol="0" anchor="b"/>
          <a:lstStyle>
            <a:lvl1pPr algn="r">
              <a:defRPr sz="1200"/>
            </a:lvl1pPr>
          </a:lstStyle>
          <a:p>
            <a:fld id="{EE6AB84E-E437-4E5B-8F7C-D557C4BA6DFA}" type="slidenum">
              <a:rPr lang="en-US" smtClean="0"/>
              <a:t>‹#›</a:t>
            </a:fld>
            <a:endParaRPr lang="en-US" dirty="0"/>
          </a:p>
        </p:txBody>
      </p:sp>
    </p:spTree>
    <p:extLst>
      <p:ext uri="{BB962C8B-B14F-4D97-AF65-F5344CB8AC3E}">
        <p14:creationId xmlns:p14="http://schemas.microsoft.com/office/powerpoint/2010/main" val="25745870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3"/>
            <a:ext cx="2982742" cy="466725"/>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97513" y="3"/>
            <a:ext cx="2982742" cy="466725"/>
          </a:xfrm>
          <a:prstGeom prst="rect">
            <a:avLst/>
          </a:prstGeom>
        </p:spPr>
        <p:txBody>
          <a:bodyPr vert="horz" lIns="91440" tIns="45720" rIns="91440" bIns="45720" rtlCol="0"/>
          <a:lstStyle>
            <a:lvl1pPr algn="r">
              <a:defRPr sz="1200"/>
            </a:lvl1pPr>
          </a:lstStyle>
          <a:p>
            <a:fld id="{8763E53E-584B-4E4C-A3A1-DF97DC566662}" type="datetimeFigureOut">
              <a:rPr lang="en-US" smtClean="0"/>
              <a:t>9/30/2021</a:t>
            </a:fld>
            <a:endParaRPr lang="en-US" dirty="0"/>
          </a:p>
        </p:txBody>
      </p:sp>
      <p:sp>
        <p:nvSpPr>
          <p:cNvPr id="4" name="Slide Image Placeholder 3"/>
          <p:cNvSpPr>
            <a:spLocks noGrp="1" noRot="1" noChangeAspect="1"/>
          </p:cNvSpPr>
          <p:nvPr>
            <p:ph type="sldImg" idx="2"/>
          </p:nvPr>
        </p:nvSpPr>
        <p:spPr>
          <a:xfrm>
            <a:off x="1350963" y="1162050"/>
            <a:ext cx="4179887" cy="31369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8805" y="4473578"/>
            <a:ext cx="5504204" cy="3660775"/>
          </a:xfrm>
          <a:prstGeom prst="rect">
            <a:avLst/>
          </a:prstGeom>
        </p:spPr>
        <p:txBody>
          <a:bodyPr vert="horz" lIns="91440" tIns="45720" rIns="91440" bIns="45720" rtlCol="0"/>
          <a:lstStyle/>
          <a:p>
            <a:pPr lvl="0"/>
            <a:r>
              <a:rPr lang="en-US" dirty="0"/>
              <a:t>Capital at this point last year was only at $38.4 m. So we are ahead of the game going into final surveys</a:t>
            </a:r>
          </a:p>
        </p:txBody>
      </p:sp>
      <p:sp>
        <p:nvSpPr>
          <p:cNvPr id="6" name="Footer Placeholder 5"/>
          <p:cNvSpPr>
            <a:spLocks noGrp="1"/>
          </p:cNvSpPr>
          <p:nvPr>
            <p:ph type="ftr" sz="quarter" idx="4"/>
          </p:nvPr>
        </p:nvSpPr>
        <p:spPr>
          <a:xfrm>
            <a:off x="2" y="8829678"/>
            <a:ext cx="2982742" cy="466725"/>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97513" y="8829678"/>
            <a:ext cx="2982742" cy="466725"/>
          </a:xfrm>
          <a:prstGeom prst="rect">
            <a:avLst/>
          </a:prstGeom>
        </p:spPr>
        <p:txBody>
          <a:bodyPr vert="horz" lIns="91440" tIns="45720" rIns="91440" bIns="45720" rtlCol="0" anchor="b"/>
          <a:lstStyle>
            <a:lvl1pPr algn="r">
              <a:defRPr sz="1200"/>
            </a:lvl1pPr>
          </a:lstStyle>
          <a:p>
            <a:fld id="{93F4E435-0C47-48D6-B1E3-D09B470B438B}" type="slidenum">
              <a:rPr lang="en-US" smtClean="0"/>
              <a:t>‹#›</a:t>
            </a:fld>
            <a:endParaRPr lang="en-US" dirty="0"/>
          </a:p>
        </p:txBody>
      </p:sp>
    </p:spTree>
    <p:extLst>
      <p:ext uri="{BB962C8B-B14F-4D97-AF65-F5344CB8AC3E}">
        <p14:creationId xmlns:p14="http://schemas.microsoft.com/office/powerpoint/2010/main" val="21924694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baseline="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Encourage patience and help in managing business’ expectations. The rules and regulations will take up to 15 days (or longer) to be developed and released; and, there are some technical changes that will need to be made because the legislation was put together so quickly.</a:t>
            </a:r>
          </a:p>
          <a:p>
            <a:endParaRPr lang="en-US" baseline="0" dirty="0"/>
          </a:p>
          <a:p>
            <a:r>
              <a:rPr lang="en-US" baseline="0" dirty="0"/>
              <a:t>But, SBA did put up a new website over the weekend for EIDL and it does reflect the enhancements included in the CARES Act. </a:t>
            </a:r>
          </a:p>
        </p:txBody>
      </p:sp>
      <p:sp>
        <p:nvSpPr>
          <p:cNvPr id="4" name="Slide Number Placeholder 3"/>
          <p:cNvSpPr>
            <a:spLocks noGrp="1"/>
          </p:cNvSpPr>
          <p:nvPr>
            <p:ph type="sldNum" sz="quarter" idx="10"/>
          </p:nvPr>
        </p:nvSpPr>
        <p:spPr/>
        <p:txBody>
          <a:bodyPr/>
          <a:lstStyle/>
          <a:p>
            <a:fld id="{93F4E435-0C47-48D6-B1E3-D09B470B438B}" type="slidenum">
              <a:rPr lang="en-US" smtClean="0"/>
              <a:t>15</a:t>
            </a:fld>
            <a:endParaRPr lang="en-US" dirty="0"/>
          </a:p>
        </p:txBody>
      </p:sp>
    </p:spTree>
    <p:extLst>
      <p:ext uri="{BB962C8B-B14F-4D97-AF65-F5344CB8AC3E}">
        <p14:creationId xmlns:p14="http://schemas.microsoft.com/office/powerpoint/2010/main" val="15642376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baseline="0" dirty="0">
                <a:solidFill>
                  <a:schemeClr val="tx1"/>
                </a:solidFill>
                <a:effectLst/>
                <a:latin typeface="+mn-lt"/>
                <a:ea typeface="+mn-ea"/>
                <a:cs typeface="+mn-cs"/>
              </a:rPr>
              <a:t>Economic Injury Disaster Loan (EIDL) and EIDL Grant Expanded in CARE Acts</a:t>
            </a:r>
            <a:endParaRPr lang="en-US" sz="1200" kern="1200" baseline="0" dirty="0">
              <a:solidFill>
                <a:schemeClr val="tx1"/>
              </a:solidFill>
              <a:effectLst/>
              <a:latin typeface="+mn-lt"/>
              <a:ea typeface="+mn-ea"/>
              <a:cs typeface="+mn-cs"/>
            </a:endParaRPr>
          </a:p>
          <a:p>
            <a:pPr lvl="0"/>
            <a:r>
              <a:rPr lang="en-US" sz="1200" kern="1200" baseline="0" dirty="0">
                <a:solidFill>
                  <a:schemeClr val="tx1"/>
                </a:solidFill>
                <a:effectLst/>
                <a:latin typeface="+mn-lt"/>
                <a:ea typeface="+mn-ea"/>
                <a:cs typeface="+mn-cs"/>
              </a:rPr>
              <a:t>EIDL Grant – up to $10,000 3-days after submitting an EIDL application; submit EIDL application , ask for the advance.  It does not need to be repaid under any circumstance; can be used to keep emps on payroll, pay for sick leave, other operational exps; in business since Jan 31, 2020; if you already have an EIDL Loan up to $10K can be forgiven.</a:t>
            </a:r>
          </a:p>
          <a:p>
            <a:r>
              <a:rPr lang="en-US" sz="1200" kern="1200" baseline="0" dirty="0">
                <a:solidFill>
                  <a:schemeClr val="tx1"/>
                </a:solidFill>
                <a:effectLst/>
                <a:latin typeface="+mn-lt"/>
                <a:ea typeface="+mn-ea"/>
                <a:cs typeface="+mn-cs"/>
              </a:rPr>
              <a:t> </a:t>
            </a:r>
          </a:p>
          <a:p>
            <a:pPr lvl="0"/>
            <a:r>
              <a:rPr lang="en-US" sz="1200" kern="1200" baseline="0" dirty="0">
                <a:solidFill>
                  <a:schemeClr val="tx1"/>
                </a:solidFill>
                <a:effectLst/>
                <a:latin typeface="+mn-lt"/>
                <a:ea typeface="+mn-ea"/>
                <a:cs typeface="+mn-cs"/>
              </a:rPr>
              <a:t>Eligibility</a:t>
            </a:r>
          </a:p>
          <a:p>
            <a:pPr lvl="1"/>
            <a:r>
              <a:rPr lang="en-US" sz="1200" kern="1200" dirty="0">
                <a:solidFill>
                  <a:schemeClr val="tx1"/>
                </a:solidFill>
                <a:effectLst/>
                <a:latin typeface="+mn-lt"/>
                <a:ea typeface="+mn-ea"/>
                <a:cs typeface="+mn-cs"/>
              </a:rPr>
              <a:t>Harmed by COVID-19</a:t>
            </a:r>
          </a:p>
          <a:p>
            <a:pPr lvl="1"/>
            <a:r>
              <a:rPr lang="en-US" sz="1200" kern="1200" dirty="0">
                <a:solidFill>
                  <a:schemeClr val="tx1"/>
                </a:solidFill>
                <a:effectLst/>
                <a:latin typeface="+mn-lt"/>
                <a:ea typeface="+mn-ea"/>
                <a:cs typeface="+mn-cs"/>
              </a:rPr>
              <a:t>Businesses with up to 500 employees in operation as of Feb 15, 2020</a:t>
            </a:r>
          </a:p>
          <a:p>
            <a:pPr lvl="1"/>
            <a:r>
              <a:rPr lang="en-US" sz="1200" kern="1200" dirty="0">
                <a:solidFill>
                  <a:schemeClr val="tx1"/>
                </a:solidFill>
                <a:effectLst/>
                <a:latin typeface="+mn-lt"/>
                <a:ea typeface="+mn-ea"/>
                <a:cs typeface="+mn-cs"/>
              </a:rPr>
              <a:t>Nonprofit organizations with fewer than 500 employees – 501c, d, e</a:t>
            </a:r>
          </a:p>
          <a:p>
            <a:pPr lvl="1"/>
            <a:r>
              <a:rPr lang="en-US" sz="1200" kern="1200" dirty="0">
                <a:solidFill>
                  <a:schemeClr val="tx1"/>
                </a:solidFill>
                <a:effectLst/>
                <a:latin typeface="+mn-lt"/>
                <a:ea typeface="+mn-ea"/>
                <a:cs typeface="+mn-cs"/>
              </a:rPr>
              <a:t>Independent contractors and sole proprietors</a:t>
            </a:r>
          </a:p>
          <a:p>
            <a:pPr lvl="0"/>
            <a:r>
              <a:rPr lang="en-US" sz="1200" kern="1200" baseline="0" dirty="0">
                <a:solidFill>
                  <a:schemeClr val="tx1"/>
                </a:solidFill>
                <a:effectLst/>
                <a:latin typeface="+mn-lt"/>
                <a:ea typeface="+mn-ea"/>
                <a:cs typeface="+mn-cs"/>
              </a:rPr>
              <a:t>Loans from SBA directly</a:t>
            </a:r>
          </a:p>
          <a:p>
            <a:pPr lvl="0"/>
            <a:r>
              <a:rPr lang="en-US" sz="1200" kern="1200" baseline="0" dirty="0">
                <a:solidFill>
                  <a:schemeClr val="tx1"/>
                </a:solidFill>
                <a:effectLst/>
                <a:latin typeface="+mn-lt"/>
                <a:ea typeface="+mn-ea"/>
                <a:cs typeface="+mn-cs"/>
              </a:rPr>
              <a:t>Waives personal guarantees and 1-year in business for advances and loans under $200,000</a:t>
            </a:r>
          </a:p>
          <a:p>
            <a:pPr lvl="0"/>
            <a:r>
              <a:rPr lang="en-US" sz="1200" kern="1200" baseline="0" dirty="0">
                <a:solidFill>
                  <a:schemeClr val="tx1"/>
                </a:solidFill>
                <a:effectLst/>
                <a:latin typeface="+mn-lt"/>
                <a:ea typeface="+mn-ea"/>
                <a:cs typeface="+mn-cs"/>
              </a:rPr>
              <a:t>Do not need to have sought capital elsewhere for advances and loans under $200,000</a:t>
            </a:r>
          </a:p>
          <a:p>
            <a:pPr lvl="0"/>
            <a:r>
              <a:rPr lang="en-US" sz="1200" kern="1200" baseline="0" dirty="0">
                <a:solidFill>
                  <a:schemeClr val="tx1"/>
                </a:solidFill>
                <a:effectLst/>
                <a:latin typeface="+mn-lt"/>
                <a:ea typeface="+mn-ea"/>
                <a:cs typeface="+mn-cs"/>
              </a:rPr>
              <a:t>No collateral for $25k or less</a:t>
            </a:r>
          </a:p>
          <a:p>
            <a:pPr lvl="0"/>
            <a:r>
              <a:rPr lang="en-US" sz="1200" kern="1200" baseline="0" dirty="0">
                <a:solidFill>
                  <a:schemeClr val="tx1"/>
                </a:solidFill>
                <a:effectLst/>
                <a:latin typeface="+mn-lt"/>
                <a:ea typeface="+mn-ea"/>
                <a:cs typeface="+mn-cs"/>
              </a:rPr>
              <a:t>Loan Amounts</a:t>
            </a:r>
          </a:p>
          <a:p>
            <a:pPr lvl="1"/>
            <a:r>
              <a:rPr lang="en-US" sz="1200" kern="1200" dirty="0">
                <a:solidFill>
                  <a:schemeClr val="tx1"/>
                </a:solidFill>
                <a:effectLst/>
                <a:latin typeface="+mn-lt"/>
                <a:ea typeface="+mn-ea"/>
                <a:cs typeface="+mn-cs"/>
              </a:rPr>
              <a:t>Working capital loan up to $2 million</a:t>
            </a:r>
          </a:p>
          <a:p>
            <a:pPr lvl="1"/>
            <a:r>
              <a:rPr lang="en-US" sz="1200" kern="1200" dirty="0">
                <a:solidFill>
                  <a:schemeClr val="tx1"/>
                </a:solidFill>
                <a:effectLst/>
                <a:latin typeface="+mn-lt"/>
                <a:ea typeface="+mn-ea"/>
                <a:cs typeface="+mn-cs"/>
              </a:rPr>
              <a:t>Based on 6 months operating expenses</a:t>
            </a:r>
          </a:p>
          <a:p>
            <a:pPr lvl="0"/>
            <a:r>
              <a:rPr lang="en-US" sz="1200" kern="1200" baseline="0" dirty="0">
                <a:solidFill>
                  <a:schemeClr val="tx1"/>
                </a:solidFill>
                <a:effectLst/>
                <a:latin typeface="+mn-lt"/>
                <a:ea typeface="+mn-ea"/>
                <a:cs typeface="+mn-cs"/>
              </a:rPr>
              <a:t>Uses for the loan proceeds include:</a:t>
            </a:r>
          </a:p>
          <a:p>
            <a:pPr lvl="1"/>
            <a:r>
              <a:rPr lang="en-US" sz="1200" kern="1200" dirty="0">
                <a:solidFill>
                  <a:schemeClr val="tx1"/>
                </a:solidFill>
                <a:effectLst/>
                <a:latin typeface="+mn-lt"/>
                <a:ea typeface="+mn-ea"/>
                <a:cs typeface="+mn-cs"/>
              </a:rPr>
              <a:t>Payroll, working capital, operating expenses</a:t>
            </a:r>
          </a:p>
          <a:p>
            <a:endParaRPr lang="en-US" baseline="0" dirty="0"/>
          </a:p>
        </p:txBody>
      </p:sp>
      <p:sp>
        <p:nvSpPr>
          <p:cNvPr id="4" name="Slide Number Placeholder 3"/>
          <p:cNvSpPr>
            <a:spLocks noGrp="1"/>
          </p:cNvSpPr>
          <p:nvPr>
            <p:ph type="sldNum" sz="quarter" idx="10"/>
          </p:nvPr>
        </p:nvSpPr>
        <p:spPr/>
        <p:txBody>
          <a:bodyPr/>
          <a:lstStyle/>
          <a:p>
            <a:fld id="{092E702F-E967-48FA-A291-15BF62B2082E}" type="slidenum">
              <a:rPr lang="en-US" smtClean="0"/>
              <a:t>16</a:t>
            </a:fld>
            <a:endParaRPr lang="en-US" dirty="0"/>
          </a:p>
        </p:txBody>
      </p:sp>
    </p:spTree>
    <p:extLst>
      <p:ext uri="{BB962C8B-B14F-4D97-AF65-F5344CB8AC3E}">
        <p14:creationId xmlns:p14="http://schemas.microsoft.com/office/powerpoint/2010/main" val="35816640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baseline="0" dirty="0">
                <a:solidFill>
                  <a:schemeClr val="tx1"/>
                </a:solidFill>
                <a:effectLst/>
                <a:latin typeface="+mn-lt"/>
                <a:ea typeface="+mn-ea"/>
                <a:cs typeface="+mn-cs"/>
              </a:rPr>
              <a:t>Economic Injury Disaster Loan (EIDL) and EIDL Grant Expanded in CARE Acts</a:t>
            </a:r>
            <a:endParaRPr lang="en-US" sz="1200" kern="1200" baseline="0" dirty="0">
              <a:solidFill>
                <a:schemeClr val="tx1"/>
              </a:solidFill>
              <a:effectLst/>
              <a:latin typeface="+mn-lt"/>
              <a:ea typeface="+mn-ea"/>
              <a:cs typeface="+mn-cs"/>
            </a:endParaRPr>
          </a:p>
          <a:p>
            <a:pPr lvl="0"/>
            <a:r>
              <a:rPr lang="en-US" sz="1200" kern="1200" baseline="0" dirty="0">
                <a:solidFill>
                  <a:schemeClr val="tx1"/>
                </a:solidFill>
                <a:effectLst/>
                <a:latin typeface="+mn-lt"/>
                <a:ea typeface="+mn-ea"/>
                <a:cs typeface="+mn-cs"/>
              </a:rPr>
              <a:t>EIDL Grant – up to $10,000 3-days after submitting an EIDL application; submit EIDL application , ask for the advance.  It does not need to be repaid under any circumstance; can be used to keep emps on payroll, pay for sick leave, other operational exps; in business since Jan 31, 2020; if you already have an EIDL Loan up to $10K can be forgiven.</a:t>
            </a:r>
          </a:p>
          <a:p>
            <a:r>
              <a:rPr lang="en-US" sz="1200" kern="1200" baseline="0" dirty="0">
                <a:solidFill>
                  <a:schemeClr val="tx1"/>
                </a:solidFill>
                <a:effectLst/>
                <a:latin typeface="+mn-lt"/>
                <a:ea typeface="+mn-ea"/>
                <a:cs typeface="+mn-cs"/>
              </a:rPr>
              <a:t> </a:t>
            </a:r>
          </a:p>
          <a:p>
            <a:pPr lvl="0"/>
            <a:r>
              <a:rPr lang="en-US" sz="1200" kern="1200" baseline="0" dirty="0">
                <a:solidFill>
                  <a:schemeClr val="tx1"/>
                </a:solidFill>
                <a:effectLst/>
                <a:latin typeface="+mn-lt"/>
                <a:ea typeface="+mn-ea"/>
                <a:cs typeface="+mn-cs"/>
              </a:rPr>
              <a:t>Eligibility</a:t>
            </a:r>
          </a:p>
          <a:p>
            <a:pPr lvl="1"/>
            <a:r>
              <a:rPr lang="en-US" sz="1200" kern="1200" dirty="0">
                <a:solidFill>
                  <a:schemeClr val="tx1"/>
                </a:solidFill>
                <a:effectLst/>
                <a:latin typeface="+mn-lt"/>
                <a:ea typeface="+mn-ea"/>
                <a:cs typeface="+mn-cs"/>
              </a:rPr>
              <a:t>Harmed by COVID-19</a:t>
            </a:r>
          </a:p>
          <a:p>
            <a:pPr lvl="1"/>
            <a:r>
              <a:rPr lang="en-US" sz="1200" kern="1200" dirty="0">
                <a:solidFill>
                  <a:schemeClr val="tx1"/>
                </a:solidFill>
                <a:effectLst/>
                <a:latin typeface="+mn-lt"/>
                <a:ea typeface="+mn-ea"/>
                <a:cs typeface="+mn-cs"/>
              </a:rPr>
              <a:t>Businesses with up to 500 employees in operation as of Feb 15, 2020</a:t>
            </a:r>
          </a:p>
          <a:p>
            <a:pPr lvl="1"/>
            <a:r>
              <a:rPr lang="en-US" sz="1200" kern="1200" dirty="0">
                <a:solidFill>
                  <a:schemeClr val="tx1"/>
                </a:solidFill>
                <a:effectLst/>
                <a:latin typeface="+mn-lt"/>
                <a:ea typeface="+mn-ea"/>
                <a:cs typeface="+mn-cs"/>
              </a:rPr>
              <a:t>Nonprofit organizations with fewer than 500 employees – 501c, d, e</a:t>
            </a:r>
          </a:p>
          <a:p>
            <a:pPr lvl="1"/>
            <a:r>
              <a:rPr lang="en-US" sz="1200" kern="1200" dirty="0">
                <a:solidFill>
                  <a:schemeClr val="tx1"/>
                </a:solidFill>
                <a:effectLst/>
                <a:latin typeface="+mn-lt"/>
                <a:ea typeface="+mn-ea"/>
                <a:cs typeface="+mn-cs"/>
              </a:rPr>
              <a:t>Independent contractors and sole proprietors</a:t>
            </a:r>
          </a:p>
          <a:p>
            <a:pPr lvl="0"/>
            <a:r>
              <a:rPr lang="en-US" sz="1200" kern="1200" baseline="0" dirty="0">
                <a:solidFill>
                  <a:schemeClr val="tx1"/>
                </a:solidFill>
                <a:effectLst/>
                <a:latin typeface="+mn-lt"/>
                <a:ea typeface="+mn-ea"/>
                <a:cs typeface="+mn-cs"/>
              </a:rPr>
              <a:t>Loans from SBA directly</a:t>
            </a:r>
          </a:p>
          <a:p>
            <a:pPr lvl="0"/>
            <a:r>
              <a:rPr lang="en-US" sz="1200" kern="1200" baseline="0" dirty="0">
                <a:solidFill>
                  <a:schemeClr val="tx1"/>
                </a:solidFill>
                <a:effectLst/>
                <a:latin typeface="+mn-lt"/>
                <a:ea typeface="+mn-ea"/>
                <a:cs typeface="+mn-cs"/>
              </a:rPr>
              <a:t>Waives personal guarantees and 1-year in business for advances and loans under $200,000</a:t>
            </a:r>
          </a:p>
          <a:p>
            <a:pPr lvl="0"/>
            <a:r>
              <a:rPr lang="en-US" sz="1200" kern="1200" baseline="0" dirty="0">
                <a:solidFill>
                  <a:schemeClr val="tx1"/>
                </a:solidFill>
                <a:effectLst/>
                <a:latin typeface="+mn-lt"/>
                <a:ea typeface="+mn-ea"/>
                <a:cs typeface="+mn-cs"/>
              </a:rPr>
              <a:t>Do not need to have sought capital elsewhere for advances and loans under $200,000</a:t>
            </a:r>
          </a:p>
          <a:p>
            <a:pPr lvl="0"/>
            <a:r>
              <a:rPr lang="en-US" sz="1200" kern="1200" baseline="0" dirty="0">
                <a:solidFill>
                  <a:schemeClr val="tx1"/>
                </a:solidFill>
                <a:effectLst/>
                <a:latin typeface="+mn-lt"/>
                <a:ea typeface="+mn-ea"/>
                <a:cs typeface="+mn-cs"/>
              </a:rPr>
              <a:t>No collateral for $25k or less</a:t>
            </a:r>
          </a:p>
          <a:p>
            <a:pPr lvl="0"/>
            <a:r>
              <a:rPr lang="en-US" sz="1200" kern="1200" baseline="0" dirty="0">
                <a:solidFill>
                  <a:schemeClr val="tx1"/>
                </a:solidFill>
                <a:effectLst/>
                <a:latin typeface="+mn-lt"/>
                <a:ea typeface="+mn-ea"/>
                <a:cs typeface="+mn-cs"/>
              </a:rPr>
              <a:t>Loan Amounts</a:t>
            </a:r>
          </a:p>
          <a:p>
            <a:pPr lvl="1"/>
            <a:r>
              <a:rPr lang="en-US" sz="1200" kern="1200" dirty="0">
                <a:solidFill>
                  <a:schemeClr val="tx1"/>
                </a:solidFill>
                <a:effectLst/>
                <a:latin typeface="+mn-lt"/>
                <a:ea typeface="+mn-ea"/>
                <a:cs typeface="+mn-cs"/>
              </a:rPr>
              <a:t>Working capital loan up to $2 million</a:t>
            </a:r>
          </a:p>
          <a:p>
            <a:pPr lvl="1"/>
            <a:r>
              <a:rPr lang="en-US" sz="1200" kern="1200" dirty="0">
                <a:solidFill>
                  <a:schemeClr val="tx1"/>
                </a:solidFill>
                <a:effectLst/>
                <a:latin typeface="+mn-lt"/>
                <a:ea typeface="+mn-ea"/>
                <a:cs typeface="+mn-cs"/>
              </a:rPr>
              <a:t>Based on 6 months operating expenses</a:t>
            </a:r>
          </a:p>
          <a:p>
            <a:pPr lvl="0"/>
            <a:r>
              <a:rPr lang="en-US" sz="1200" kern="1200" baseline="0" dirty="0">
                <a:solidFill>
                  <a:schemeClr val="tx1"/>
                </a:solidFill>
                <a:effectLst/>
                <a:latin typeface="+mn-lt"/>
                <a:ea typeface="+mn-ea"/>
                <a:cs typeface="+mn-cs"/>
              </a:rPr>
              <a:t>Uses for the loan proceeds include:</a:t>
            </a:r>
          </a:p>
          <a:p>
            <a:pPr lvl="1"/>
            <a:r>
              <a:rPr lang="en-US" sz="1200" kern="1200" dirty="0">
                <a:solidFill>
                  <a:schemeClr val="tx1"/>
                </a:solidFill>
                <a:effectLst/>
                <a:latin typeface="+mn-lt"/>
                <a:ea typeface="+mn-ea"/>
                <a:cs typeface="+mn-cs"/>
              </a:rPr>
              <a:t>Payroll, working capital, operating expenses</a:t>
            </a:r>
          </a:p>
          <a:p>
            <a:endParaRPr lang="en-US" baseline="0" dirty="0"/>
          </a:p>
        </p:txBody>
      </p:sp>
      <p:sp>
        <p:nvSpPr>
          <p:cNvPr id="4" name="Slide Number Placeholder 3"/>
          <p:cNvSpPr>
            <a:spLocks noGrp="1"/>
          </p:cNvSpPr>
          <p:nvPr>
            <p:ph type="sldNum" sz="quarter" idx="10"/>
          </p:nvPr>
        </p:nvSpPr>
        <p:spPr/>
        <p:txBody>
          <a:bodyPr/>
          <a:lstStyle/>
          <a:p>
            <a:fld id="{092E702F-E967-48FA-A291-15BF62B2082E}" type="slidenum">
              <a:rPr lang="en-US" smtClean="0"/>
              <a:t>17</a:t>
            </a:fld>
            <a:endParaRPr lang="en-US" dirty="0"/>
          </a:p>
        </p:txBody>
      </p:sp>
    </p:spTree>
    <p:extLst>
      <p:ext uri="{BB962C8B-B14F-4D97-AF65-F5344CB8AC3E}">
        <p14:creationId xmlns:p14="http://schemas.microsoft.com/office/powerpoint/2010/main" val="34352091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baseline="0" dirty="0">
                <a:solidFill>
                  <a:schemeClr val="tx1"/>
                </a:solidFill>
                <a:effectLst/>
                <a:latin typeface="+mn-lt"/>
                <a:ea typeface="+mn-ea"/>
                <a:cs typeface="+mn-cs"/>
              </a:rPr>
              <a:t>Paycheck Protection Program</a:t>
            </a:r>
            <a:endParaRPr lang="en-US" sz="1200" kern="1200" baseline="0" dirty="0">
              <a:solidFill>
                <a:schemeClr val="tx1"/>
              </a:solidFill>
              <a:effectLst/>
              <a:latin typeface="+mn-lt"/>
              <a:ea typeface="+mn-ea"/>
              <a:cs typeface="+mn-cs"/>
            </a:endParaRPr>
          </a:p>
          <a:p>
            <a:pPr lvl="0"/>
            <a:r>
              <a:rPr lang="en-US" sz="1200" kern="1200" baseline="0" dirty="0">
                <a:solidFill>
                  <a:schemeClr val="tx1"/>
                </a:solidFill>
                <a:effectLst/>
                <a:latin typeface="+mn-lt"/>
                <a:ea typeface="+mn-ea"/>
                <a:cs typeface="+mn-cs"/>
              </a:rPr>
              <a:t>Eligibility</a:t>
            </a:r>
          </a:p>
          <a:p>
            <a:pPr lvl="1"/>
            <a:r>
              <a:rPr lang="en-US" sz="1200" kern="1200" dirty="0">
                <a:solidFill>
                  <a:schemeClr val="tx1"/>
                </a:solidFill>
                <a:effectLst/>
                <a:latin typeface="+mn-lt"/>
                <a:ea typeface="+mn-ea"/>
                <a:cs typeface="+mn-cs"/>
              </a:rPr>
              <a:t>Businesses with up to 500 employees in operation as of Feb 15, 2020</a:t>
            </a:r>
          </a:p>
          <a:p>
            <a:pPr lvl="1"/>
            <a:r>
              <a:rPr lang="en-US" sz="1200" kern="1200" dirty="0">
                <a:solidFill>
                  <a:schemeClr val="tx1"/>
                </a:solidFill>
                <a:effectLst/>
                <a:latin typeface="+mn-lt"/>
                <a:ea typeface="+mn-ea"/>
                <a:cs typeface="+mn-cs"/>
              </a:rPr>
              <a:t>Nonprofit organizations – 501c(3) with fewer than 500 employees</a:t>
            </a:r>
          </a:p>
          <a:p>
            <a:pPr lvl="1"/>
            <a:r>
              <a:rPr lang="en-US" sz="1200" kern="1200" dirty="0">
                <a:solidFill>
                  <a:schemeClr val="tx1"/>
                </a:solidFill>
                <a:effectLst/>
                <a:latin typeface="+mn-lt"/>
                <a:ea typeface="+mn-ea"/>
                <a:cs typeface="+mn-cs"/>
              </a:rPr>
              <a:t>Independent contractors and sole proprietors</a:t>
            </a:r>
          </a:p>
          <a:p>
            <a:pPr lvl="0"/>
            <a:r>
              <a:rPr lang="en-US" sz="1200" kern="1200" baseline="0" dirty="0">
                <a:solidFill>
                  <a:schemeClr val="tx1"/>
                </a:solidFill>
                <a:effectLst/>
                <a:latin typeface="+mn-lt"/>
                <a:ea typeface="+mn-ea"/>
                <a:cs typeface="+mn-cs"/>
              </a:rPr>
              <a:t>Loans from SBA approved banks, credit unions, and some nonbank lenders</a:t>
            </a:r>
          </a:p>
          <a:p>
            <a:pPr lvl="0"/>
            <a:r>
              <a:rPr lang="en-US" sz="1200" kern="1200" baseline="0" dirty="0">
                <a:solidFill>
                  <a:schemeClr val="tx1"/>
                </a:solidFill>
                <a:effectLst/>
                <a:latin typeface="+mn-lt"/>
                <a:ea typeface="+mn-ea"/>
                <a:cs typeface="+mn-cs"/>
              </a:rPr>
              <a:t>No collateral; no personal guarantees; do not need to have sought capital elsewhere and been declined</a:t>
            </a:r>
          </a:p>
          <a:p>
            <a:pPr lvl="0"/>
            <a:r>
              <a:rPr lang="en-US" sz="1200" kern="1200" baseline="0" dirty="0">
                <a:solidFill>
                  <a:schemeClr val="tx1"/>
                </a:solidFill>
                <a:effectLst/>
                <a:latin typeface="+mn-lt"/>
                <a:ea typeface="+mn-ea"/>
                <a:cs typeface="+mn-cs"/>
              </a:rPr>
              <a:t>Loan Amounts</a:t>
            </a:r>
          </a:p>
          <a:p>
            <a:pPr lvl="1"/>
            <a:r>
              <a:rPr lang="en-US" sz="1200" kern="1200" dirty="0">
                <a:solidFill>
                  <a:schemeClr val="tx1"/>
                </a:solidFill>
                <a:effectLst/>
                <a:latin typeface="+mn-lt"/>
                <a:ea typeface="+mn-ea"/>
                <a:cs typeface="+mn-cs"/>
              </a:rPr>
              <a:t>2.5 times their monthly payroll expenses Feb 15, 2019 – June 30-2019, up to $10m</a:t>
            </a:r>
          </a:p>
          <a:p>
            <a:pPr lvl="1"/>
            <a:r>
              <a:rPr lang="en-US" sz="1200" kern="1200" dirty="0">
                <a:solidFill>
                  <a:schemeClr val="tx1"/>
                </a:solidFill>
                <a:effectLst/>
                <a:latin typeface="+mn-lt"/>
                <a:ea typeface="+mn-ea"/>
                <a:cs typeface="+mn-cs"/>
              </a:rPr>
              <a:t>In biz - Feb 15 2019-June 30 2019 - 2.5 times the average monthly payroll costs for the period</a:t>
            </a:r>
          </a:p>
          <a:p>
            <a:pPr lvl="1"/>
            <a:r>
              <a:rPr lang="en-US" sz="1200" kern="1200" dirty="0">
                <a:solidFill>
                  <a:schemeClr val="tx1"/>
                </a:solidFill>
                <a:effectLst/>
                <a:latin typeface="+mn-lt"/>
                <a:ea typeface="+mn-ea"/>
                <a:cs typeface="+mn-cs"/>
              </a:rPr>
              <a:t>Not in biz Feb 2019-June 30 2019 – 2.5 x average monthly payroll costs between Jan 1 2020 and Feb 29 2020</a:t>
            </a:r>
          </a:p>
          <a:p>
            <a:pPr lvl="0"/>
            <a:r>
              <a:rPr lang="en-US" sz="1200" kern="1200" baseline="0" dirty="0">
                <a:solidFill>
                  <a:schemeClr val="tx1"/>
                </a:solidFill>
                <a:effectLst/>
                <a:latin typeface="+mn-lt"/>
                <a:ea typeface="+mn-ea"/>
                <a:cs typeface="+mn-cs"/>
              </a:rPr>
              <a:t>Uses for the loan proceeds include:</a:t>
            </a:r>
          </a:p>
          <a:p>
            <a:pPr lvl="1"/>
            <a:r>
              <a:rPr lang="en-US" sz="1200" kern="1200" dirty="0">
                <a:solidFill>
                  <a:schemeClr val="tx1"/>
                </a:solidFill>
                <a:effectLst/>
                <a:latin typeface="+mn-lt"/>
                <a:ea typeface="+mn-ea"/>
                <a:cs typeface="+mn-cs"/>
              </a:rPr>
              <a:t>(1) qualified payroll costs; (2) rent; (3) utilities; and (4) interest on mortgage and other debt obligations.</a:t>
            </a:r>
          </a:p>
          <a:p>
            <a:pPr lvl="1"/>
            <a:r>
              <a:rPr lang="en-US" sz="1200" kern="1200" dirty="0">
                <a:solidFill>
                  <a:schemeClr val="tx1"/>
                </a:solidFill>
                <a:effectLst/>
                <a:latin typeface="+mn-lt"/>
                <a:ea typeface="+mn-ea"/>
                <a:cs typeface="+mn-cs"/>
              </a:rPr>
              <a:t>What costs are eligible for payroll?</a:t>
            </a:r>
          </a:p>
          <a:p>
            <a:pPr lvl="2"/>
            <a:r>
              <a:rPr lang="en-US" sz="1200" kern="1200" dirty="0">
                <a:solidFill>
                  <a:schemeClr val="tx1"/>
                </a:solidFill>
                <a:effectLst/>
                <a:latin typeface="+mn-lt"/>
                <a:ea typeface="+mn-ea"/>
                <a:cs typeface="+mn-cs"/>
              </a:rPr>
              <a:t>Compensation (salary, wage, commission, or similar compensation, payment of cash tip or equivalent) – up to $100,000 per employee or owner</a:t>
            </a:r>
          </a:p>
          <a:p>
            <a:pPr lvl="2"/>
            <a:r>
              <a:rPr lang="en-US" sz="1200" kern="1200" dirty="0">
                <a:solidFill>
                  <a:schemeClr val="tx1"/>
                </a:solidFill>
                <a:effectLst/>
                <a:latin typeface="+mn-lt"/>
                <a:ea typeface="+mn-ea"/>
                <a:cs typeface="+mn-cs"/>
              </a:rPr>
              <a:t>Payment for vacation, parental, family, medical, or sick leave</a:t>
            </a:r>
          </a:p>
          <a:p>
            <a:pPr lvl="2"/>
            <a:r>
              <a:rPr lang="en-US" sz="1200" kern="1200" dirty="0">
                <a:solidFill>
                  <a:schemeClr val="tx1"/>
                </a:solidFill>
                <a:effectLst/>
                <a:latin typeface="+mn-lt"/>
                <a:ea typeface="+mn-ea"/>
                <a:cs typeface="+mn-cs"/>
              </a:rPr>
              <a:t>Allowance for dismissal or separation</a:t>
            </a:r>
          </a:p>
          <a:p>
            <a:pPr lvl="2"/>
            <a:r>
              <a:rPr lang="en-US" sz="1200" kern="1200" dirty="0">
                <a:solidFill>
                  <a:schemeClr val="tx1"/>
                </a:solidFill>
                <a:effectLst/>
                <a:latin typeface="+mn-lt"/>
                <a:ea typeface="+mn-ea"/>
                <a:cs typeface="+mn-cs"/>
              </a:rPr>
              <a:t>Payment required for the provisions of group health care benefits, including insurance premiums</a:t>
            </a:r>
          </a:p>
          <a:p>
            <a:pPr lvl="2"/>
            <a:r>
              <a:rPr lang="en-US" sz="1200" kern="1200" dirty="0">
                <a:solidFill>
                  <a:schemeClr val="tx1"/>
                </a:solidFill>
                <a:effectLst/>
                <a:latin typeface="+mn-lt"/>
                <a:ea typeface="+mn-ea"/>
                <a:cs typeface="+mn-cs"/>
              </a:rPr>
              <a:t>Payment of any retirement benefit</a:t>
            </a:r>
          </a:p>
          <a:p>
            <a:pPr lvl="2"/>
            <a:r>
              <a:rPr lang="en-US" sz="1200" kern="1200" dirty="0">
                <a:solidFill>
                  <a:schemeClr val="tx1"/>
                </a:solidFill>
                <a:effectLst/>
                <a:latin typeface="+mn-lt"/>
                <a:ea typeface="+mn-ea"/>
                <a:cs typeface="+mn-cs"/>
              </a:rPr>
              <a:t>Payment of State or local tax assessed on the compensation of employees</a:t>
            </a:r>
          </a:p>
          <a:p>
            <a:pPr lvl="0"/>
            <a:r>
              <a:rPr lang="en-US" sz="1200" kern="1200" baseline="0" dirty="0">
                <a:solidFill>
                  <a:schemeClr val="tx1"/>
                </a:solidFill>
                <a:effectLst/>
                <a:latin typeface="+mn-lt"/>
                <a:ea typeface="+mn-ea"/>
                <a:cs typeface="+mn-cs"/>
              </a:rPr>
              <a:t>Loan Forgiveness</a:t>
            </a:r>
          </a:p>
          <a:p>
            <a:pPr lvl="1"/>
            <a:r>
              <a:rPr lang="en-US" sz="1200" kern="1200" dirty="0">
                <a:solidFill>
                  <a:schemeClr val="tx1"/>
                </a:solidFill>
                <a:effectLst/>
                <a:latin typeface="+mn-lt"/>
                <a:ea typeface="+mn-ea"/>
                <a:cs typeface="+mn-cs"/>
              </a:rPr>
              <a:t>Loan forgiven for funds used to pay 8 weeks of payroll (excluding sal in excess of $100,000) plus any payment of interest on any covered mortgage obligation (not including any prepayment or payment of principal on a covered mortgage obligation) plus any payment on any covered rent obligation plus and any covered utility payment.</a:t>
            </a:r>
          </a:p>
          <a:p>
            <a:pPr lvl="1"/>
            <a:r>
              <a:rPr lang="en-US" sz="1200" kern="1200" dirty="0">
                <a:solidFill>
                  <a:schemeClr val="tx1"/>
                </a:solidFill>
                <a:effectLst/>
                <a:latin typeface="+mn-lt"/>
                <a:ea typeface="+mn-ea"/>
                <a:cs typeface="+mn-cs"/>
              </a:rPr>
              <a:t>The 8 week period begins on the loan origination date</a:t>
            </a:r>
          </a:p>
          <a:p>
            <a:pPr lvl="1"/>
            <a:r>
              <a:rPr lang="en-US" sz="1200" kern="1200" dirty="0">
                <a:solidFill>
                  <a:schemeClr val="tx1"/>
                </a:solidFill>
                <a:effectLst/>
                <a:latin typeface="+mn-lt"/>
                <a:ea typeface="+mn-ea"/>
                <a:cs typeface="+mn-cs"/>
              </a:rPr>
              <a:t>Employee reductions from Feb 15 and ending 30 days after enactment of CARES Act will not reduce loan forgiveness</a:t>
            </a:r>
          </a:p>
          <a:p>
            <a:pPr lvl="0"/>
            <a:r>
              <a:rPr lang="en-US" sz="1200" kern="1200" baseline="0" dirty="0">
                <a:solidFill>
                  <a:schemeClr val="tx1"/>
                </a:solidFill>
                <a:effectLst/>
                <a:latin typeface="+mn-lt"/>
                <a:ea typeface="+mn-ea"/>
                <a:cs typeface="+mn-cs"/>
              </a:rPr>
              <a:t>Loan amount that is not forgiven</a:t>
            </a:r>
          </a:p>
          <a:p>
            <a:pPr lvl="1"/>
            <a:r>
              <a:rPr lang="en-US" sz="1200" kern="1200" dirty="0">
                <a:solidFill>
                  <a:schemeClr val="tx1"/>
                </a:solidFill>
                <a:effectLst/>
                <a:latin typeface="+mn-lt"/>
                <a:ea typeface="+mn-ea"/>
                <a:cs typeface="+mn-cs"/>
              </a:rPr>
              <a:t>max interest rate is 4% and max term is 10 years</a:t>
            </a:r>
          </a:p>
          <a:p>
            <a:pPr lvl="1"/>
            <a:r>
              <a:rPr lang="en-US" sz="1200" kern="1200" dirty="0">
                <a:solidFill>
                  <a:schemeClr val="tx1"/>
                </a:solidFill>
                <a:effectLst/>
                <a:latin typeface="+mn-lt"/>
                <a:ea typeface="+mn-ea"/>
                <a:cs typeface="+mn-cs"/>
              </a:rPr>
              <a:t>prin and int deferred for 6-12 months after disbursement of the loan</a:t>
            </a:r>
          </a:p>
          <a:p>
            <a:endParaRPr lang="en-US" baseline="0" dirty="0"/>
          </a:p>
        </p:txBody>
      </p:sp>
      <p:sp>
        <p:nvSpPr>
          <p:cNvPr id="4" name="Slide Number Placeholder 3"/>
          <p:cNvSpPr>
            <a:spLocks noGrp="1"/>
          </p:cNvSpPr>
          <p:nvPr>
            <p:ph type="sldNum" sz="quarter" idx="10"/>
          </p:nvPr>
        </p:nvSpPr>
        <p:spPr/>
        <p:txBody>
          <a:bodyPr/>
          <a:lstStyle/>
          <a:p>
            <a:fld id="{092E702F-E967-48FA-A291-15BF62B2082E}" type="slidenum">
              <a:rPr lang="en-US" smtClean="0"/>
              <a:t>18</a:t>
            </a:fld>
            <a:endParaRPr lang="en-US" dirty="0"/>
          </a:p>
        </p:txBody>
      </p:sp>
    </p:spTree>
    <p:extLst>
      <p:ext uri="{BB962C8B-B14F-4D97-AF65-F5344CB8AC3E}">
        <p14:creationId xmlns:p14="http://schemas.microsoft.com/office/powerpoint/2010/main" val="10719265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baseline="0" dirty="0">
                <a:solidFill>
                  <a:schemeClr val="tx1"/>
                </a:solidFill>
                <a:effectLst/>
                <a:latin typeface="+mn-lt"/>
                <a:ea typeface="+mn-ea"/>
                <a:cs typeface="+mn-cs"/>
              </a:rPr>
              <a:t>Paycheck Protection Program</a:t>
            </a:r>
            <a:endParaRPr lang="en-US" sz="1200" kern="1200" baseline="0" dirty="0">
              <a:solidFill>
                <a:schemeClr val="tx1"/>
              </a:solidFill>
              <a:effectLst/>
              <a:latin typeface="+mn-lt"/>
              <a:ea typeface="+mn-ea"/>
              <a:cs typeface="+mn-cs"/>
            </a:endParaRPr>
          </a:p>
          <a:p>
            <a:pPr lvl="0"/>
            <a:r>
              <a:rPr lang="en-US" sz="1200" kern="1200" baseline="0" dirty="0">
                <a:solidFill>
                  <a:schemeClr val="tx1"/>
                </a:solidFill>
                <a:effectLst/>
                <a:latin typeface="+mn-lt"/>
                <a:ea typeface="+mn-ea"/>
                <a:cs typeface="+mn-cs"/>
              </a:rPr>
              <a:t>Eligibility</a:t>
            </a:r>
          </a:p>
          <a:p>
            <a:pPr lvl="1"/>
            <a:r>
              <a:rPr lang="en-US" sz="1200" kern="1200" dirty="0">
                <a:solidFill>
                  <a:schemeClr val="tx1"/>
                </a:solidFill>
                <a:effectLst/>
                <a:latin typeface="+mn-lt"/>
                <a:ea typeface="+mn-ea"/>
                <a:cs typeface="+mn-cs"/>
              </a:rPr>
              <a:t>Businesses with up to 500 employees in operation as of Feb 15, 2020</a:t>
            </a:r>
          </a:p>
          <a:p>
            <a:pPr lvl="1"/>
            <a:r>
              <a:rPr lang="en-US" sz="1200" kern="1200" dirty="0">
                <a:solidFill>
                  <a:schemeClr val="tx1"/>
                </a:solidFill>
                <a:effectLst/>
                <a:latin typeface="+mn-lt"/>
                <a:ea typeface="+mn-ea"/>
                <a:cs typeface="+mn-cs"/>
              </a:rPr>
              <a:t>Nonprofit organizations – 501c(3) with fewer than 500 employees</a:t>
            </a:r>
          </a:p>
          <a:p>
            <a:pPr lvl="1"/>
            <a:r>
              <a:rPr lang="en-US" sz="1200" kern="1200" dirty="0">
                <a:solidFill>
                  <a:schemeClr val="tx1"/>
                </a:solidFill>
                <a:effectLst/>
                <a:latin typeface="+mn-lt"/>
                <a:ea typeface="+mn-ea"/>
                <a:cs typeface="+mn-cs"/>
              </a:rPr>
              <a:t>Independent contractors and sole proprietors</a:t>
            </a:r>
          </a:p>
          <a:p>
            <a:pPr lvl="0"/>
            <a:r>
              <a:rPr lang="en-US" sz="1200" kern="1200" baseline="0" dirty="0">
                <a:solidFill>
                  <a:schemeClr val="tx1"/>
                </a:solidFill>
                <a:effectLst/>
                <a:latin typeface="+mn-lt"/>
                <a:ea typeface="+mn-ea"/>
                <a:cs typeface="+mn-cs"/>
              </a:rPr>
              <a:t>Loans from SBA approved banks, credit unions, and some nonbank lenders</a:t>
            </a:r>
          </a:p>
          <a:p>
            <a:pPr lvl="0"/>
            <a:r>
              <a:rPr lang="en-US" sz="1200" kern="1200" baseline="0" dirty="0">
                <a:solidFill>
                  <a:schemeClr val="tx1"/>
                </a:solidFill>
                <a:effectLst/>
                <a:latin typeface="+mn-lt"/>
                <a:ea typeface="+mn-ea"/>
                <a:cs typeface="+mn-cs"/>
              </a:rPr>
              <a:t>No collateral; no personal guarantees; do not need to have sought capital elsewhere and been declined</a:t>
            </a:r>
          </a:p>
          <a:p>
            <a:pPr lvl="0"/>
            <a:r>
              <a:rPr lang="en-US" sz="1200" kern="1200" baseline="0" dirty="0">
                <a:solidFill>
                  <a:schemeClr val="tx1"/>
                </a:solidFill>
                <a:effectLst/>
                <a:latin typeface="+mn-lt"/>
                <a:ea typeface="+mn-ea"/>
                <a:cs typeface="+mn-cs"/>
              </a:rPr>
              <a:t>Loan Amounts</a:t>
            </a:r>
          </a:p>
          <a:p>
            <a:pPr lvl="1"/>
            <a:r>
              <a:rPr lang="en-US" sz="1200" kern="1200" dirty="0">
                <a:solidFill>
                  <a:schemeClr val="tx1"/>
                </a:solidFill>
                <a:effectLst/>
                <a:latin typeface="+mn-lt"/>
                <a:ea typeface="+mn-ea"/>
                <a:cs typeface="+mn-cs"/>
              </a:rPr>
              <a:t>2.5 times their monthly payroll expenses Feb 15, 2019 – June 30-2019, up to $10m</a:t>
            </a:r>
          </a:p>
          <a:p>
            <a:pPr lvl="1"/>
            <a:r>
              <a:rPr lang="en-US" sz="1200" kern="1200" dirty="0">
                <a:solidFill>
                  <a:schemeClr val="tx1"/>
                </a:solidFill>
                <a:effectLst/>
                <a:latin typeface="+mn-lt"/>
                <a:ea typeface="+mn-ea"/>
                <a:cs typeface="+mn-cs"/>
              </a:rPr>
              <a:t>In biz - Feb 15 2019-June 30 2019 - 2.5 times the average monthly payroll costs for the period</a:t>
            </a:r>
          </a:p>
          <a:p>
            <a:pPr lvl="1"/>
            <a:r>
              <a:rPr lang="en-US" sz="1200" kern="1200" dirty="0">
                <a:solidFill>
                  <a:schemeClr val="tx1"/>
                </a:solidFill>
                <a:effectLst/>
                <a:latin typeface="+mn-lt"/>
                <a:ea typeface="+mn-ea"/>
                <a:cs typeface="+mn-cs"/>
              </a:rPr>
              <a:t>Not in biz Feb 2019-June 30 2019 – 2.5 x average monthly payroll costs between Jan 1 2020 and Feb 29 2020</a:t>
            </a:r>
          </a:p>
          <a:p>
            <a:pPr lvl="0"/>
            <a:r>
              <a:rPr lang="en-US" sz="1200" kern="1200" baseline="0" dirty="0">
                <a:solidFill>
                  <a:schemeClr val="tx1"/>
                </a:solidFill>
                <a:effectLst/>
                <a:latin typeface="+mn-lt"/>
                <a:ea typeface="+mn-ea"/>
                <a:cs typeface="+mn-cs"/>
              </a:rPr>
              <a:t>Uses for the loan proceeds include:</a:t>
            </a:r>
          </a:p>
          <a:p>
            <a:pPr lvl="1"/>
            <a:r>
              <a:rPr lang="en-US" sz="1200" kern="1200" dirty="0">
                <a:solidFill>
                  <a:schemeClr val="tx1"/>
                </a:solidFill>
                <a:effectLst/>
                <a:latin typeface="+mn-lt"/>
                <a:ea typeface="+mn-ea"/>
                <a:cs typeface="+mn-cs"/>
              </a:rPr>
              <a:t>(1) qualified payroll costs; (2) rent; (3) utilities; and (4) interest on mortgage and other debt obligations.</a:t>
            </a:r>
          </a:p>
          <a:p>
            <a:pPr lvl="1"/>
            <a:r>
              <a:rPr lang="en-US" sz="1200" kern="1200" dirty="0">
                <a:solidFill>
                  <a:schemeClr val="tx1"/>
                </a:solidFill>
                <a:effectLst/>
                <a:latin typeface="+mn-lt"/>
                <a:ea typeface="+mn-ea"/>
                <a:cs typeface="+mn-cs"/>
              </a:rPr>
              <a:t>What costs are eligible for payroll?</a:t>
            </a:r>
          </a:p>
          <a:p>
            <a:pPr lvl="2"/>
            <a:r>
              <a:rPr lang="en-US" sz="1200" kern="1200" dirty="0">
                <a:solidFill>
                  <a:schemeClr val="tx1"/>
                </a:solidFill>
                <a:effectLst/>
                <a:latin typeface="+mn-lt"/>
                <a:ea typeface="+mn-ea"/>
                <a:cs typeface="+mn-cs"/>
              </a:rPr>
              <a:t>Compensation (salary, wage, commission, or similar compensation, payment of cash tip or equivalent) – up to $100,000 per employee or owner</a:t>
            </a:r>
          </a:p>
          <a:p>
            <a:pPr lvl="2"/>
            <a:r>
              <a:rPr lang="en-US" sz="1200" kern="1200" dirty="0">
                <a:solidFill>
                  <a:schemeClr val="tx1"/>
                </a:solidFill>
                <a:effectLst/>
                <a:latin typeface="+mn-lt"/>
                <a:ea typeface="+mn-ea"/>
                <a:cs typeface="+mn-cs"/>
              </a:rPr>
              <a:t>Payment for vacation, parental, family, medical, or sick leave</a:t>
            </a:r>
          </a:p>
          <a:p>
            <a:pPr lvl="2"/>
            <a:r>
              <a:rPr lang="en-US" sz="1200" kern="1200" dirty="0">
                <a:solidFill>
                  <a:schemeClr val="tx1"/>
                </a:solidFill>
                <a:effectLst/>
                <a:latin typeface="+mn-lt"/>
                <a:ea typeface="+mn-ea"/>
                <a:cs typeface="+mn-cs"/>
              </a:rPr>
              <a:t>Allowance for dismissal or separation</a:t>
            </a:r>
          </a:p>
          <a:p>
            <a:pPr lvl="2"/>
            <a:r>
              <a:rPr lang="en-US" sz="1200" kern="1200" dirty="0">
                <a:solidFill>
                  <a:schemeClr val="tx1"/>
                </a:solidFill>
                <a:effectLst/>
                <a:latin typeface="+mn-lt"/>
                <a:ea typeface="+mn-ea"/>
                <a:cs typeface="+mn-cs"/>
              </a:rPr>
              <a:t>Payment required for the provisions of group health care benefits, including insurance premiums</a:t>
            </a:r>
          </a:p>
          <a:p>
            <a:pPr lvl="2"/>
            <a:r>
              <a:rPr lang="en-US" sz="1200" kern="1200" dirty="0">
                <a:solidFill>
                  <a:schemeClr val="tx1"/>
                </a:solidFill>
                <a:effectLst/>
                <a:latin typeface="+mn-lt"/>
                <a:ea typeface="+mn-ea"/>
                <a:cs typeface="+mn-cs"/>
              </a:rPr>
              <a:t>Payment of any retirement benefit</a:t>
            </a:r>
          </a:p>
          <a:p>
            <a:pPr lvl="2"/>
            <a:r>
              <a:rPr lang="en-US" sz="1200" kern="1200" dirty="0">
                <a:solidFill>
                  <a:schemeClr val="tx1"/>
                </a:solidFill>
                <a:effectLst/>
                <a:latin typeface="+mn-lt"/>
                <a:ea typeface="+mn-ea"/>
                <a:cs typeface="+mn-cs"/>
              </a:rPr>
              <a:t>Payment of State or local tax assessed on the compensation of employees</a:t>
            </a:r>
          </a:p>
          <a:p>
            <a:pPr lvl="0"/>
            <a:r>
              <a:rPr lang="en-US" sz="1200" kern="1200" baseline="0" dirty="0">
                <a:solidFill>
                  <a:schemeClr val="tx1"/>
                </a:solidFill>
                <a:effectLst/>
                <a:latin typeface="+mn-lt"/>
                <a:ea typeface="+mn-ea"/>
                <a:cs typeface="+mn-cs"/>
              </a:rPr>
              <a:t>Loan Forgiveness</a:t>
            </a:r>
          </a:p>
          <a:p>
            <a:pPr lvl="1"/>
            <a:r>
              <a:rPr lang="en-US" sz="1200" kern="1200" dirty="0">
                <a:solidFill>
                  <a:schemeClr val="tx1"/>
                </a:solidFill>
                <a:effectLst/>
                <a:latin typeface="+mn-lt"/>
                <a:ea typeface="+mn-ea"/>
                <a:cs typeface="+mn-cs"/>
              </a:rPr>
              <a:t>Loan forgiven for funds used to pay 8 weeks of payroll (excluding sal in excess of $100,000) plus any payment of interest on any covered mortgage obligation (not including any prepayment or payment of principal on a covered mortgage obligation) plus any payment on any covered rent obligation plus and any covered utility payment.</a:t>
            </a:r>
          </a:p>
          <a:p>
            <a:pPr lvl="1"/>
            <a:r>
              <a:rPr lang="en-US" sz="1200" kern="1200" dirty="0">
                <a:solidFill>
                  <a:schemeClr val="tx1"/>
                </a:solidFill>
                <a:effectLst/>
                <a:latin typeface="+mn-lt"/>
                <a:ea typeface="+mn-ea"/>
                <a:cs typeface="+mn-cs"/>
              </a:rPr>
              <a:t>The 8 week period begins on the loan origination date</a:t>
            </a:r>
          </a:p>
          <a:p>
            <a:pPr lvl="1"/>
            <a:r>
              <a:rPr lang="en-US" sz="1200" kern="1200" dirty="0">
                <a:solidFill>
                  <a:schemeClr val="tx1"/>
                </a:solidFill>
                <a:effectLst/>
                <a:latin typeface="+mn-lt"/>
                <a:ea typeface="+mn-ea"/>
                <a:cs typeface="+mn-cs"/>
              </a:rPr>
              <a:t>Employee reductions from Feb 15 and ending 30 days after enactment of CARES Act will not reduce loan forgiveness</a:t>
            </a:r>
          </a:p>
          <a:p>
            <a:pPr lvl="0"/>
            <a:r>
              <a:rPr lang="en-US" sz="1200" kern="1200" baseline="0" dirty="0">
                <a:solidFill>
                  <a:schemeClr val="tx1"/>
                </a:solidFill>
                <a:effectLst/>
                <a:latin typeface="+mn-lt"/>
                <a:ea typeface="+mn-ea"/>
                <a:cs typeface="+mn-cs"/>
              </a:rPr>
              <a:t>Loan amount that is not forgiven</a:t>
            </a:r>
          </a:p>
          <a:p>
            <a:pPr lvl="1"/>
            <a:r>
              <a:rPr lang="en-US" sz="1200" kern="1200" dirty="0">
                <a:solidFill>
                  <a:schemeClr val="tx1"/>
                </a:solidFill>
                <a:effectLst/>
                <a:latin typeface="+mn-lt"/>
                <a:ea typeface="+mn-ea"/>
                <a:cs typeface="+mn-cs"/>
              </a:rPr>
              <a:t>max interest rate is 4% and max term is 10 years</a:t>
            </a:r>
          </a:p>
          <a:p>
            <a:pPr lvl="1"/>
            <a:r>
              <a:rPr lang="en-US" sz="1200" kern="1200" dirty="0">
                <a:solidFill>
                  <a:schemeClr val="tx1"/>
                </a:solidFill>
                <a:effectLst/>
                <a:latin typeface="+mn-lt"/>
                <a:ea typeface="+mn-ea"/>
                <a:cs typeface="+mn-cs"/>
              </a:rPr>
              <a:t>prin and int deferred for 6-12 months after disbursement of the loan</a:t>
            </a:r>
          </a:p>
          <a:p>
            <a:endParaRPr lang="en-US" baseline="0" dirty="0"/>
          </a:p>
        </p:txBody>
      </p:sp>
      <p:sp>
        <p:nvSpPr>
          <p:cNvPr id="4" name="Slide Number Placeholder 3"/>
          <p:cNvSpPr>
            <a:spLocks noGrp="1"/>
          </p:cNvSpPr>
          <p:nvPr>
            <p:ph type="sldNum" sz="quarter" idx="10"/>
          </p:nvPr>
        </p:nvSpPr>
        <p:spPr/>
        <p:txBody>
          <a:bodyPr/>
          <a:lstStyle/>
          <a:p>
            <a:fld id="{092E702F-E967-48FA-A291-15BF62B2082E}" type="slidenum">
              <a:rPr lang="en-US" smtClean="0"/>
              <a:t>19</a:t>
            </a:fld>
            <a:endParaRPr lang="en-US" dirty="0"/>
          </a:p>
        </p:txBody>
      </p:sp>
    </p:spTree>
    <p:extLst>
      <p:ext uri="{BB962C8B-B14F-4D97-AF65-F5344CB8AC3E}">
        <p14:creationId xmlns:p14="http://schemas.microsoft.com/office/powerpoint/2010/main" val="1205662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baseline="0" dirty="0">
                <a:solidFill>
                  <a:schemeClr val="tx1"/>
                </a:solidFill>
                <a:effectLst/>
                <a:latin typeface="+mn-lt"/>
                <a:ea typeface="+mn-ea"/>
                <a:cs typeface="+mn-cs"/>
              </a:rPr>
              <a:t>Paycheck Protection Program</a:t>
            </a:r>
            <a:endParaRPr lang="en-US" sz="1200" kern="1200" baseline="0" dirty="0">
              <a:solidFill>
                <a:schemeClr val="tx1"/>
              </a:solidFill>
              <a:effectLst/>
              <a:latin typeface="+mn-lt"/>
              <a:ea typeface="+mn-ea"/>
              <a:cs typeface="+mn-cs"/>
            </a:endParaRPr>
          </a:p>
          <a:p>
            <a:pPr lvl="0"/>
            <a:r>
              <a:rPr lang="en-US" sz="1200" kern="1200" baseline="0" dirty="0">
                <a:solidFill>
                  <a:schemeClr val="tx1"/>
                </a:solidFill>
                <a:effectLst/>
                <a:latin typeface="+mn-lt"/>
                <a:ea typeface="+mn-ea"/>
                <a:cs typeface="+mn-cs"/>
              </a:rPr>
              <a:t>Eligibility</a:t>
            </a:r>
          </a:p>
          <a:p>
            <a:pPr lvl="1"/>
            <a:r>
              <a:rPr lang="en-US" sz="1200" kern="1200" dirty="0">
                <a:solidFill>
                  <a:schemeClr val="tx1"/>
                </a:solidFill>
                <a:effectLst/>
                <a:latin typeface="+mn-lt"/>
                <a:ea typeface="+mn-ea"/>
                <a:cs typeface="+mn-cs"/>
              </a:rPr>
              <a:t>Businesses with up to 500 employees in operation as of Feb 15, 2020</a:t>
            </a:r>
          </a:p>
          <a:p>
            <a:pPr lvl="1"/>
            <a:r>
              <a:rPr lang="en-US" sz="1200" kern="1200" dirty="0">
                <a:solidFill>
                  <a:schemeClr val="tx1"/>
                </a:solidFill>
                <a:effectLst/>
                <a:latin typeface="+mn-lt"/>
                <a:ea typeface="+mn-ea"/>
                <a:cs typeface="+mn-cs"/>
              </a:rPr>
              <a:t>Nonprofit organizations – 501c(3) with fewer than 500 employees</a:t>
            </a:r>
          </a:p>
          <a:p>
            <a:pPr lvl="1"/>
            <a:r>
              <a:rPr lang="en-US" sz="1200" kern="1200" dirty="0">
                <a:solidFill>
                  <a:schemeClr val="tx1"/>
                </a:solidFill>
                <a:effectLst/>
                <a:latin typeface="+mn-lt"/>
                <a:ea typeface="+mn-ea"/>
                <a:cs typeface="+mn-cs"/>
              </a:rPr>
              <a:t>Independent contractors and sole proprietors</a:t>
            </a:r>
          </a:p>
          <a:p>
            <a:pPr lvl="0"/>
            <a:r>
              <a:rPr lang="en-US" sz="1200" kern="1200" baseline="0" dirty="0">
                <a:solidFill>
                  <a:schemeClr val="tx1"/>
                </a:solidFill>
                <a:effectLst/>
                <a:latin typeface="+mn-lt"/>
                <a:ea typeface="+mn-ea"/>
                <a:cs typeface="+mn-cs"/>
              </a:rPr>
              <a:t>Loans from SBA approved banks, credit unions, and some nonbank lenders</a:t>
            </a:r>
          </a:p>
          <a:p>
            <a:pPr lvl="0"/>
            <a:r>
              <a:rPr lang="en-US" sz="1200" kern="1200" baseline="0" dirty="0">
                <a:solidFill>
                  <a:schemeClr val="tx1"/>
                </a:solidFill>
                <a:effectLst/>
                <a:latin typeface="+mn-lt"/>
                <a:ea typeface="+mn-ea"/>
                <a:cs typeface="+mn-cs"/>
              </a:rPr>
              <a:t>No collateral; no personal guarantees; do not need to have sought capital elsewhere and been declined</a:t>
            </a:r>
          </a:p>
          <a:p>
            <a:pPr lvl="0"/>
            <a:r>
              <a:rPr lang="en-US" sz="1200" kern="1200" baseline="0" dirty="0">
                <a:solidFill>
                  <a:schemeClr val="tx1"/>
                </a:solidFill>
                <a:effectLst/>
                <a:latin typeface="+mn-lt"/>
                <a:ea typeface="+mn-ea"/>
                <a:cs typeface="+mn-cs"/>
              </a:rPr>
              <a:t>Loan Amounts</a:t>
            </a:r>
          </a:p>
          <a:p>
            <a:pPr lvl="1"/>
            <a:r>
              <a:rPr lang="en-US" sz="1200" kern="1200" dirty="0">
                <a:solidFill>
                  <a:schemeClr val="tx1"/>
                </a:solidFill>
                <a:effectLst/>
                <a:latin typeface="+mn-lt"/>
                <a:ea typeface="+mn-ea"/>
                <a:cs typeface="+mn-cs"/>
              </a:rPr>
              <a:t>2.5 times their monthly payroll expenses Feb 15, 2019 – June 30-2019, up to $10m</a:t>
            </a:r>
          </a:p>
          <a:p>
            <a:pPr lvl="1"/>
            <a:r>
              <a:rPr lang="en-US" sz="1200" kern="1200" dirty="0">
                <a:solidFill>
                  <a:schemeClr val="tx1"/>
                </a:solidFill>
                <a:effectLst/>
                <a:latin typeface="+mn-lt"/>
                <a:ea typeface="+mn-ea"/>
                <a:cs typeface="+mn-cs"/>
              </a:rPr>
              <a:t>In biz - Feb 15 2019-June 30 2019 - 2.5 times the average monthly payroll costs for the period</a:t>
            </a:r>
          </a:p>
          <a:p>
            <a:pPr lvl="1"/>
            <a:r>
              <a:rPr lang="en-US" sz="1200" kern="1200" dirty="0">
                <a:solidFill>
                  <a:schemeClr val="tx1"/>
                </a:solidFill>
                <a:effectLst/>
                <a:latin typeface="+mn-lt"/>
                <a:ea typeface="+mn-ea"/>
                <a:cs typeface="+mn-cs"/>
              </a:rPr>
              <a:t>Not in biz Feb 2019-June 30 2019 – 2.5 x average monthly payroll costs between Jan 1 2020 and Feb 29 2020</a:t>
            </a:r>
          </a:p>
          <a:p>
            <a:pPr lvl="0"/>
            <a:r>
              <a:rPr lang="en-US" sz="1200" kern="1200" baseline="0" dirty="0">
                <a:solidFill>
                  <a:schemeClr val="tx1"/>
                </a:solidFill>
                <a:effectLst/>
                <a:latin typeface="+mn-lt"/>
                <a:ea typeface="+mn-ea"/>
                <a:cs typeface="+mn-cs"/>
              </a:rPr>
              <a:t>Uses for the loan proceeds include:</a:t>
            </a:r>
          </a:p>
          <a:p>
            <a:pPr lvl="1"/>
            <a:r>
              <a:rPr lang="en-US" sz="1200" kern="1200" dirty="0">
                <a:solidFill>
                  <a:schemeClr val="tx1"/>
                </a:solidFill>
                <a:effectLst/>
                <a:latin typeface="+mn-lt"/>
                <a:ea typeface="+mn-ea"/>
                <a:cs typeface="+mn-cs"/>
              </a:rPr>
              <a:t>(1) qualified payroll costs; (2) rent; (3) utilities; and (4) interest on mortgage and other debt obligations.</a:t>
            </a:r>
          </a:p>
          <a:p>
            <a:pPr lvl="1"/>
            <a:r>
              <a:rPr lang="en-US" sz="1200" kern="1200" dirty="0">
                <a:solidFill>
                  <a:schemeClr val="tx1"/>
                </a:solidFill>
                <a:effectLst/>
                <a:latin typeface="+mn-lt"/>
                <a:ea typeface="+mn-ea"/>
                <a:cs typeface="+mn-cs"/>
              </a:rPr>
              <a:t>What costs are eligible for payroll?</a:t>
            </a:r>
          </a:p>
          <a:p>
            <a:pPr lvl="2"/>
            <a:r>
              <a:rPr lang="en-US" sz="1200" kern="1200" dirty="0">
                <a:solidFill>
                  <a:schemeClr val="tx1"/>
                </a:solidFill>
                <a:effectLst/>
                <a:latin typeface="+mn-lt"/>
                <a:ea typeface="+mn-ea"/>
                <a:cs typeface="+mn-cs"/>
              </a:rPr>
              <a:t>Compensation (salary, wage, commission, or similar compensation, payment of cash tip or equivalent) – up to $100,000 per employee or owner</a:t>
            </a:r>
          </a:p>
          <a:p>
            <a:pPr lvl="2"/>
            <a:r>
              <a:rPr lang="en-US" sz="1200" kern="1200" dirty="0">
                <a:solidFill>
                  <a:schemeClr val="tx1"/>
                </a:solidFill>
                <a:effectLst/>
                <a:latin typeface="+mn-lt"/>
                <a:ea typeface="+mn-ea"/>
                <a:cs typeface="+mn-cs"/>
              </a:rPr>
              <a:t>Payment for vacation, parental, family, medical, or sick leave</a:t>
            </a:r>
          </a:p>
          <a:p>
            <a:pPr lvl="2"/>
            <a:r>
              <a:rPr lang="en-US" sz="1200" kern="1200" dirty="0">
                <a:solidFill>
                  <a:schemeClr val="tx1"/>
                </a:solidFill>
                <a:effectLst/>
                <a:latin typeface="+mn-lt"/>
                <a:ea typeface="+mn-ea"/>
                <a:cs typeface="+mn-cs"/>
              </a:rPr>
              <a:t>Allowance for dismissal or separation</a:t>
            </a:r>
          </a:p>
          <a:p>
            <a:pPr lvl="2"/>
            <a:r>
              <a:rPr lang="en-US" sz="1200" kern="1200" dirty="0">
                <a:solidFill>
                  <a:schemeClr val="tx1"/>
                </a:solidFill>
                <a:effectLst/>
                <a:latin typeface="+mn-lt"/>
                <a:ea typeface="+mn-ea"/>
                <a:cs typeface="+mn-cs"/>
              </a:rPr>
              <a:t>Payment required for the provisions of group health care benefits, including insurance premiums</a:t>
            </a:r>
          </a:p>
          <a:p>
            <a:pPr lvl="2"/>
            <a:r>
              <a:rPr lang="en-US" sz="1200" kern="1200" dirty="0">
                <a:solidFill>
                  <a:schemeClr val="tx1"/>
                </a:solidFill>
                <a:effectLst/>
                <a:latin typeface="+mn-lt"/>
                <a:ea typeface="+mn-ea"/>
                <a:cs typeface="+mn-cs"/>
              </a:rPr>
              <a:t>Payment of any retirement benefit</a:t>
            </a:r>
          </a:p>
          <a:p>
            <a:pPr lvl="2"/>
            <a:r>
              <a:rPr lang="en-US" sz="1200" kern="1200" dirty="0">
                <a:solidFill>
                  <a:schemeClr val="tx1"/>
                </a:solidFill>
                <a:effectLst/>
                <a:latin typeface="+mn-lt"/>
                <a:ea typeface="+mn-ea"/>
                <a:cs typeface="+mn-cs"/>
              </a:rPr>
              <a:t>Payment of State or local tax assessed on the compensation of employees</a:t>
            </a:r>
          </a:p>
          <a:p>
            <a:pPr lvl="0"/>
            <a:r>
              <a:rPr lang="en-US" sz="1200" kern="1200" baseline="0" dirty="0">
                <a:solidFill>
                  <a:schemeClr val="tx1"/>
                </a:solidFill>
                <a:effectLst/>
                <a:latin typeface="+mn-lt"/>
                <a:ea typeface="+mn-ea"/>
                <a:cs typeface="+mn-cs"/>
              </a:rPr>
              <a:t>Loan Forgiveness</a:t>
            </a:r>
          </a:p>
          <a:p>
            <a:pPr lvl="1"/>
            <a:r>
              <a:rPr lang="en-US" sz="1200" kern="1200" dirty="0">
                <a:solidFill>
                  <a:schemeClr val="tx1"/>
                </a:solidFill>
                <a:effectLst/>
                <a:latin typeface="+mn-lt"/>
                <a:ea typeface="+mn-ea"/>
                <a:cs typeface="+mn-cs"/>
              </a:rPr>
              <a:t>Loan forgiven for funds used to pay 8 weeks of payroll (excluding sal in excess of $100,000) plus any payment of interest on any covered mortgage obligation (not including any prepayment or payment of principal on a covered mortgage obligation) plus any payment on any covered rent obligation plus and any covered utility payment.</a:t>
            </a:r>
          </a:p>
          <a:p>
            <a:pPr lvl="1"/>
            <a:r>
              <a:rPr lang="en-US" sz="1200" kern="1200" dirty="0">
                <a:solidFill>
                  <a:schemeClr val="tx1"/>
                </a:solidFill>
                <a:effectLst/>
                <a:latin typeface="+mn-lt"/>
                <a:ea typeface="+mn-ea"/>
                <a:cs typeface="+mn-cs"/>
              </a:rPr>
              <a:t>The 8 week period begins on the loan origination date</a:t>
            </a:r>
          </a:p>
          <a:p>
            <a:pPr lvl="1"/>
            <a:r>
              <a:rPr lang="en-US" sz="1200" kern="1200" dirty="0">
                <a:solidFill>
                  <a:schemeClr val="tx1"/>
                </a:solidFill>
                <a:effectLst/>
                <a:latin typeface="+mn-lt"/>
                <a:ea typeface="+mn-ea"/>
                <a:cs typeface="+mn-cs"/>
              </a:rPr>
              <a:t>Employee reductions from Feb 15 and ending 30 days after enactment of CARES Act will not reduce loan forgiveness</a:t>
            </a:r>
          </a:p>
          <a:p>
            <a:pPr lvl="0"/>
            <a:r>
              <a:rPr lang="en-US" sz="1200" kern="1200" baseline="0" dirty="0">
                <a:solidFill>
                  <a:schemeClr val="tx1"/>
                </a:solidFill>
                <a:effectLst/>
                <a:latin typeface="+mn-lt"/>
                <a:ea typeface="+mn-ea"/>
                <a:cs typeface="+mn-cs"/>
              </a:rPr>
              <a:t>Loan amount that is not forgiven</a:t>
            </a:r>
          </a:p>
          <a:p>
            <a:pPr lvl="1"/>
            <a:r>
              <a:rPr lang="en-US" sz="1200" kern="1200" dirty="0">
                <a:solidFill>
                  <a:schemeClr val="tx1"/>
                </a:solidFill>
                <a:effectLst/>
                <a:latin typeface="+mn-lt"/>
                <a:ea typeface="+mn-ea"/>
                <a:cs typeface="+mn-cs"/>
              </a:rPr>
              <a:t>max interest rate is 4% and max term is 10 years</a:t>
            </a:r>
          </a:p>
          <a:p>
            <a:pPr lvl="1"/>
            <a:r>
              <a:rPr lang="en-US" sz="1200" kern="1200" dirty="0">
                <a:solidFill>
                  <a:schemeClr val="tx1"/>
                </a:solidFill>
                <a:effectLst/>
                <a:latin typeface="+mn-lt"/>
                <a:ea typeface="+mn-ea"/>
                <a:cs typeface="+mn-cs"/>
              </a:rPr>
              <a:t>prin and int deferred for 6-12 months after disbursement of the loan</a:t>
            </a:r>
          </a:p>
          <a:p>
            <a:endParaRPr lang="en-US" baseline="0" dirty="0"/>
          </a:p>
        </p:txBody>
      </p:sp>
      <p:sp>
        <p:nvSpPr>
          <p:cNvPr id="4" name="Slide Number Placeholder 3"/>
          <p:cNvSpPr>
            <a:spLocks noGrp="1"/>
          </p:cNvSpPr>
          <p:nvPr>
            <p:ph type="sldNum" sz="quarter" idx="10"/>
          </p:nvPr>
        </p:nvSpPr>
        <p:spPr/>
        <p:txBody>
          <a:bodyPr/>
          <a:lstStyle/>
          <a:p>
            <a:fld id="{092E702F-E967-48FA-A291-15BF62B2082E}" type="slidenum">
              <a:rPr lang="en-US" smtClean="0"/>
              <a:t>20</a:t>
            </a:fld>
            <a:endParaRPr lang="en-US" dirty="0"/>
          </a:p>
        </p:txBody>
      </p:sp>
    </p:spTree>
    <p:extLst>
      <p:ext uri="{BB962C8B-B14F-4D97-AF65-F5344CB8AC3E}">
        <p14:creationId xmlns:p14="http://schemas.microsoft.com/office/powerpoint/2010/main" val="40332009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baseline="0" dirty="0">
                <a:solidFill>
                  <a:schemeClr val="tx1"/>
                </a:solidFill>
                <a:effectLst/>
                <a:latin typeface="+mn-lt"/>
                <a:ea typeface="+mn-ea"/>
                <a:cs typeface="+mn-cs"/>
              </a:rPr>
              <a:t>Paycheck Protection Program</a:t>
            </a:r>
            <a:endParaRPr lang="en-US" sz="1200" kern="1200" baseline="0" dirty="0">
              <a:solidFill>
                <a:schemeClr val="tx1"/>
              </a:solidFill>
              <a:effectLst/>
              <a:latin typeface="+mn-lt"/>
              <a:ea typeface="+mn-ea"/>
              <a:cs typeface="+mn-cs"/>
            </a:endParaRPr>
          </a:p>
          <a:p>
            <a:pPr lvl="0"/>
            <a:r>
              <a:rPr lang="en-US" sz="1200" kern="1200" baseline="0" dirty="0">
                <a:solidFill>
                  <a:schemeClr val="tx1"/>
                </a:solidFill>
                <a:effectLst/>
                <a:latin typeface="+mn-lt"/>
                <a:ea typeface="+mn-ea"/>
                <a:cs typeface="+mn-cs"/>
              </a:rPr>
              <a:t>Eligibility</a:t>
            </a:r>
          </a:p>
          <a:p>
            <a:pPr lvl="1"/>
            <a:r>
              <a:rPr lang="en-US" sz="1200" kern="1200" dirty="0">
                <a:solidFill>
                  <a:schemeClr val="tx1"/>
                </a:solidFill>
                <a:effectLst/>
                <a:latin typeface="+mn-lt"/>
                <a:ea typeface="+mn-ea"/>
                <a:cs typeface="+mn-cs"/>
              </a:rPr>
              <a:t>Businesses with up to 500 employees in operation as of Feb 15, 2020</a:t>
            </a:r>
          </a:p>
          <a:p>
            <a:pPr lvl="1"/>
            <a:r>
              <a:rPr lang="en-US" sz="1200" kern="1200" dirty="0">
                <a:solidFill>
                  <a:schemeClr val="tx1"/>
                </a:solidFill>
                <a:effectLst/>
                <a:latin typeface="+mn-lt"/>
                <a:ea typeface="+mn-ea"/>
                <a:cs typeface="+mn-cs"/>
              </a:rPr>
              <a:t>Nonprofit organizations – 501c(3) with fewer than 500 employees</a:t>
            </a:r>
          </a:p>
          <a:p>
            <a:pPr lvl="1"/>
            <a:r>
              <a:rPr lang="en-US" sz="1200" kern="1200" dirty="0">
                <a:solidFill>
                  <a:schemeClr val="tx1"/>
                </a:solidFill>
                <a:effectLst/>
                <a:latin typeface="+mn-lt"/>
                <a:ea typeface="+mn-ea"/>
                <a:cs typeface="+mn-cs"/>
              </a:rPr>
              <a:t>Independent contractors and sole proprietors</a:t>
            </a:r>
          </a:p>
          <a:p>
            <a:pPr lvl="0"/>
            <a:r>
              <a:rPr lang="en-US" sz="1200" kern="1200" baseline="0" dirty="0">
                <a:solidFill>
                  <a:schemeClr val="tx1"/>
                </a:solidFill>
                <a:effectLst/>
                <a:latin typeface="+mn-lt"/>
                <a:ea typeface="+mn-ea"/>
                <a:cs typeface="+mn-cs"/>
              </a:rPr>
              <a:t>Loans from SBA approved banks, credit unions, and some nonbank lenders</a:t>
            </a:r>
          </a:p>
          <a:p>
            <a:pPr lvl="0"/>
            <a:r>
              <a:rPr lang="en-US" sz="1200" kern="1200" baseline="0" dirty="0">
                <a:solidFill>
                  <a:schemeClr val="tx1"/>
                </a:solidFill>
                <a:effectLst/>
                <a:latin typeface="+mn-lt"/>
                <a:ea typeface="+mn-ea"/>
                <a:cs typeface="+mn-cs"/>
              </a:rPr>
              <a:t>No collateral; no personal guarantees; do not need to have sought capital elsewhere and been declined</a:t>
            </a:r>
          </a:p>
          <a:p>
            <a:pPr lvl="0"/>
            <a:r>
              <a:rPr lang="en-US" sz="1200" kern="1200" baseline="0" dirty="0">
                <a:solidFill>
                  <a:schemeClr val="tx1"/>
                </a:solidFill>
                <a:effectLst/>
                <a:latin typeface="+mn-lt"/>
                <a:ea typeface="+mn-ea"/>
                <a:cs typeface="+mn-cs"/>
              </a:rPr>
              <a:t>Loan Amounts</a:t>
            </a:r>
          </a:p>
          <a:p>
            <a:pPr lvl="1"/>
            <a:r>
              <a:rPr lang="en-US" sz="1200" kern="1200" dirty="0">
                <a:solidFill>
                  <a:schemeClr val="tx1"/>
                </a:solidFill>
                <a:effectLst/>
                <a:latin typeface="+mn-lt"/>
                <a:ea typeface="+mn-ea"/>
                <a:cs typeface="+mn-cs"/>
              </a:rPr>
              <a:t>2.5 times their monthly payroll expenses Feb 15, 2019 – June 30-2019, up to $10m</a:t>
            </a:r>
          </a:p>
          <a:p>
            <a:pPr lvl="1"/>
            <a:r>
              <a:rPr lang="en-US" sz="1200" kern="1200" dirty="0">
                <a:solidFill>
                  <a:schemeClr val="tx1"/>
                </a:solidFill>
                <a:effectLst/>
                <a:latin typeface="+mn-lt"/>
                <a:ea typeface="+mn-ea"/>
                <a:cs typeface="+mn-cs"/>
              </a:rPr>
              <a:t>In biz - Feb 15 2019-June 30 2019 - 2.5 times the average monthly payroll costs for the period</a:t>
            </a:r>
          </a:p>
          <a:p>
            <a:pPr lvl="1"/>
            <a:r>
              <a:rPr lang="en-US" sz="1200" kern="1200" dirty="0">
                <a:solidFill>
                  <a:schemeClr val="tx1"/>
                </a:solidFill>
                <a:effectLst/>
                <a:latin typeface="+mn-lt"/>
                <a:ea typeface="+mn-ea"/>
                <a:cs typeface="+mn-cs"/>
              </a:rPr>
              <a:t>Not in biz Feb 2019-June 30 2019 – 2.5 x average monthly payroll costs between Jan 1 2020 and Feb 29 2020</a:t>
            </a:r>
          </a:p>
          <a:p>
            <a:pPr lvl="0"/>
            <a:r>
              <a:rPr lang="en-US" sz="1200" kern="1200" baseline="0" dirty="0">
                <a:solidFill>
                  <a:schemeClr val="tx1"/>
                </a:solidFill>
                <a:effectLst/>
                <a:latin typeface="+mn-lt"/>
                <a:ea typeface="+mn-ea"/>
                <a:cs typeface="+mn-cs"/>
              </a:rPr>
              <a:t>Uses for the loan proceeds include:</a:t>
            </a:r>
          </a:p>
          <a:p>
            <a:pPr lvl="1"/>
            <a:r>
              <a:rPr lang="en-US" sz="1200" kern="1200" dirty="0">
                <a:solidFill>
                  <a:schemeClr val="tx1"/>
                </a:solidFill>
                <a:effectLst/>
                <a:latin typeface="+mn-lt"/>
                <a:ea typeface="+mn-ea"/>
                <a:cs typeface="+mn-cs"/>
              </a:rPr>
              <a:t>(1) qualified payroll costs; (2) rent; (3) utilities; and (4) interest on mortgage and other debt obligations.</a:t>
            </a:r>
          </a:p>
          <a:p>
            <a:pPr lvl="1"/>
            <a:r>
              <a:rPr lang="en-US" sz="1200" kern="1200" dirty="0">
                <a:solidFill>
                  <a:schemeClr val="tx1"/>
                </a:solidFill>
                <a:effectLst/>
                <a:latin typeface="+mn-lt"/>
                <a:ea typeface="+mn-ea"/>
                <a:cs typeface="+mn-cs"/>
              </a:rPr>
              <a:t>What costs are eligible for payroll?</a:t>
            </a:r>
          </a:p>
          <a:p>
            <a:pPr lvl="2"/>
            <a:r>
              <a:rPr lang="en-US" sz="1200" kern="1200" dirty="0">
                <a:solidFill>
                  <a:schemeClr val="tx1"/>
                </a:solidFill>
                <a:effectLst/>
                <a:latin typeface="+mn-lt"/>
                <a:ea typeface="+mn-ea"/>
                <a:cs typeface="+mn-cs"/>
              </a:rPr>
              <a:t>Compensation (salary, wage, commission, or similar compensation, payment of cash tip or equivalent) – up to $100,000 per employee or owner</a:t>
            </a:r>
          </a:p>
          <a:p>
            <a:pPr lvl="2"/>
            <a:r>
              <a:rPr lang="en-US" sz="1200" kern="1200" dirty="0">
                <a:solidFill>
                  <a:schemeClr val="tx1"/>
                </a:solidFill>
                <a:effectLst/>
                <a:latin typeface="+mn-lt"/>
                <a:ea typeface="+mn-ea"/>
                <a:cs typeface="+mn-cs"/>
              </a:rPr>
              <a:t>Payment for vacation, parental, family, medical, or sick leave</a:t>
            </a:r>
          </a:p>
          <a:p>
            <a:pPr lvl="2"/>
            <a:r>
              <a:rPr lang="en-US" sz="1200" kern="1200" dirty="0">
                <a:solidFill>
                  <a:schemeClr val="tx1"/>
                </a:solidFill>
                <a:effectLst/>
                <a:latin typeface="+mn-lt"/>
                <a:ea typeface="+mn-ea"/>
                <a:cs typeface="+mn-cs"/>
              </a:rPr>
              <a:t>Allowance for dismissal or separation</a:t>
            </a:r>
          </a:p>
          <a:p>
            <a:pPr lvl="2"/>
            <a:r>
              <a:rPr lang="en-US" sz="1200" kern="1200" dirty="0">
                <a:solidFill>
                  <a:schemeClr val="tx1"/>
                </a:solidFill>
                <a:effectLst/>
                <a:latin typeface="+mn-lt"/>
                <a:ea typeface="+mn-ea"/>
                <a:cs typeface="+mn-cs"/>
              </a:rPr>
              <a:t>Payment required for the provisions of group health care benefits, including insurance premiums</a:t>
            </a:r>
          </a:p>
          <a:p>
            <a:pPr lvl="2"/>
            <a:r>
              <a:rPr lang="en-US" sz="1200" kern="1200" dirty="0">
                <a:solidFill>
                  <a:schemeClr val="tx1"/>
                </a:solidFill>
                <a:effectLst/>
                <a:latin typeface="+mn-lt"/>
                <a:ea typeface="+mn-ea"/>
                <a:cs typeface="+mn-cs"/>
              </a:rPr>
              <a:t>Payment of any retirement benefit</a:t>
            </a:r>
          </a:p>
          <a:p>
            <a:pPr lvl="2"/>
            <a:r>
              <a:rPr lang="en-US" sz="1200" kern="1200" dirty="0">
                <a:solidFill>
                  <a:schemeClr val="tx1"/>
                </a:solidFill>
                <a:effectLst/>
                <a:latin typeface="+mn-lt"/>
                <a:ea typeface="+mn-ea"/>
                <a:cs typeface="+mn-cs"/>
              </a:rPr>
              <a:t>Payment of State or local tax assessed on the compensation of employees</a:t>
            </a:r>
          </a:p>
          <a:p>
            <a:pPr lvl="0"/>
            <a:r>
              <a:rPr lang="en-US" sz="1200" kern="1200" baseline="0" dirty="0">
                <a:solidFill>
                  <a:schemeClr val="tx1"/>
                </a:solidFill>
                <a:effectLst/>
                <a:latin typeface="+mn-lt"/>
                <a:ea typeface="+mn-ea"/>
                <a:cs typeface="+mn-cs"/>
              </a:rPr>
              <a:t>Loan Forgiveness</a:t>
            </a:r>
          </a:p>
          <a:p>
            <a:pPr lvl="1"/>
            <a:r>
              <a:rPr lang="en-US" sz="1200" kern="1200" dirty="0">
                <a:solidFill>
                  <a:schemeClr val="tx1"/>
                </a:solidFill>
                <a:effectLst/>
                <a:latin typeface="+mn-lt"/>
                <a:ea typeface="+mn-ea"/>
                <a:cs typeface="+mn-cs"/>
              </a:rPr>
              <a:t>Loan forgiven for funds used to pay 8 weeks of payroll (excluding sal in excess of $100,000) plus any payment of interest on any covered mortgage obligation (not including any prepayment or payment of principal on a covered mortgage obligation) plus any payment on any covered rent obligation plus and any covered utility payment.</a:t>
            </a:r>
          </a:p>
          <a:p>
            <a:pPr lvl="1"/>
            <a:r>
              <a:rPr lang="en-US" sz="1200" kern="1200" dirty="0">
                <a:solidFill>
                  <a:schemeClr val="tx1"/>
                </a:solidFill>
                <a:effectLst/>
                <a:latin typeface="+mn-lt"/>
                <a:ea typeface="+mn-ea"/>
                <a:cs typeface="+mn-cs"/>
              </a:rPr>
              <a:t>The 8 week period begins on the loan origination date</a:t>
            </a:r>
          </a:p>
          <a:p>
            <a:pPr lvl="1"/>
            <a:r>
              <a:rPr lang="en-US" sz="1200" kern="1200" dirty="0">
                <a:solidFill>
                  <a:schemeClr val="tx1"/>
                </a:solidFill>
                <a:effectLst/>
                <a:latin typeface="+mn-lt"/>
                <a:ea typeface="+mn-ea"/>
                <a:cs typeface="+mn-cs"/>
              </a:rPr>
              <a:t>Employee reductions from Feb 15 and ending 30 days after enactment of CARES Act will not reduce loan forgiveness</a:t>
            </a:r>
          </a:p>
          <a:p>
            <a:pPr lvl="0"/>
            <a:r>
              <a:rPr lang="en-US" sz="1200" kern="1200" baseline="0" dirty="0">
                <a:solidFill>
                  <a:schemeClr val="tx1"/>
                </a:solidFill>
                <a:effectLst/>
                <a:latin typeface="+mn-lt"/>
                <a:ea typeface="+mn-ea"/>
                <a:cs typeface="+mn-cs"/>
              </a:rPr>
              <a:t>Loan amount that is not forgiven</a:t>
            </a:r>
          </a:p>
          <a:p>
            <a:pPr lvl="1"/>
            <a:r>
              <a:rPr lang="en-US" sz="1200" kern="1200" dirty="0">
                <a:solidFill>
                  <a:schemeClr val="tx1"/>
                </a:solidFill>
                <a:effectLst/>
                <a:latin typeface="+mn-lt"/>
                <a:ea typeface="+mn-ea"/>
                <a:cs typeface="+mn-cs"/>
              </a:rPr>
              <a:t>max interest rate is 4% and max term is 10 years</a:t>
            </a:r>
          </a:p>
          <a:p>
            <a:pPr lvl="1"/>
            <a:r>
              <a:rPr lang="en-US" sz="1200" kern="1200" dirty="0">
                <a:solidFill>
                  <a:schemeClr val="tx1"/>
                </a:solidFill>
                <a:effectLst/>
                <a:latin typeface="+mn-lt"/>
                <a:ea typeface="+mn-ea"/>
                <a:cs typeface="+mn-cs"/>
              </a:rPr>
              <a:t>prin and int deferred for 6-12 months after disbursement of the loan</a:t>
            </a:r>
          </a:p>
          <a:p>
            <a:endParaRPr lang="en-US" baseline="0" dirty="0"/>
          </a:p>
        </p:txBody>
      </p:sp>
      <p:sp>
        <p:nvSpPr>
          <p:cNvPr id="4" name="Slide Number Placeholder 3"/>
          <p:cNvSpPr>
            <a:spLocks noGrp="1"/>
          </p:cNvSpPr>
          <p:nvPr>
            <p:ph type="sldNum" sz="quarter" idx="10"/>
          </p:nvPr>
        </p:nvSpPr>
        <p:spPr/>
        <p:txBody>
          <a:bodyPr/>
          <a:lstStyle/>
          <a:p>
            <a:fld id="{092E702F-E967-48FA-A291-15BF62B2082E}" type="slidenum">
              <a:rPr lang="en-US" smtClean="0"/>
              <a:t>22</a:t>
            </a:fld>
            <a:endParaRPr lang="en-US" dirty="0"/>
          </a:p>
        </p:txBody>
      </p:sp>
    </p:spTree>
    <p:extLst>
      <p:ext uri="{BB962C8B-B14F-4D97-AF65-F5344CB8AC3E}">
        <p14:creationId xmlns:p14="http://schemas.microsoft.com/office/powerpoint/2010/main" val="22081210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fld id="{092E702F-E967-48FA-A291-15BF62B2082E}" type="slidenum">
              <a:rPr lang="en-US" smtClean="0"/>
              <a:t>24</a:t>
            </a:fld>
            <a:endParaRPr lang="en-US" dirty="0"/>
          </a:p>
        </p:txBody>
      </p:sp>
    </p:spTree>
    <p:extLst>
      <p:ext uri="{BB962C8B-B14F-4D97-AF65-F5344CB8AC3E}">
        <p14:creationId xmlns:p14="http://schemas.microsoft.com/office/powerpoint/2010/main" val="40685035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fld id="{092E702F-E967-48FA-A291-15BF62B2082E}" type="slidenum">
              <a:rPr lang="en-US" smtClean="0"/>
              <a:t>25</a:t>
            </a:fld>
            <a:endParaRPr lang="en-US" dirty="0"/>
          </a:p>
        </p:txBody>
      </p:sp>
    </p:spTree>
    <p:extLst>
      <p:ext uri="{BB962C8B-B14F-4D97-AF65-F5344CB8AC3E}">
        <p14:creationId xmlns:p14="http://schemas.microsoft.com/office/powerpoint/2010/main" val="31618265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fld id="{092E702F-E967-48FA-A291-15BF62B2082E}" type="slidenum">
              <a:rPr lang="en-US" smtClean="0"/>
              <a:t>27</a:t>
            </a:fld>
            <a:endParaRPr lang="en-US" dirty="0"/>
          </a:p>
        </p:txBody>
      </p:sp>
    </p:spTree>
    <p:extLst>
      <p:ext uri="{BB962C8B-B14F-4D97-AF65-F5344CB8AC3E}">
        <p14:creationId xmlns:p14="http://schemas.microsoft.com/office/powerpoint/2010/main" val="33743099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33400" y="214313"/>
            <a:ext cx="7620000" cy="1462087"/>
          </a:xfrm>
          <a:prstGeom prst="rect">
            <a:avLst/>
          </a:prstGeom>
        </p:spPr>
        <p:txBody>
          <a:bodyPr/>
          <a:lstStyle>
            <a:lvl1pPr>
              <a:defRPr>
                <a:solidFill>
                  <a:srgbClr val="0060A9"/>
                </a:solidFill>
              </a:defRPr>
            </a:lvl1pPr>
          </a:lstStyle>
          <a:p>
            <a:r>
              <a:rPr lang="en-US" dirty="0"/>
              <a:t>Click to edit Master title style</a:t>
            </a:r>
            <a:br>
              <a:rPr lang="en-US" dirty="0"/>
            </a:br>
            <a:endParaRPr lang="en-US" dirty="0"/>
          </a:p>
        </p:txBody>
      </p:sp>
      <p:sp>
        <p:nvSpPr>
          <p:cNvPr id="3" name="Content Placeholder 2"/>
          <p:cNvSpPr>
            <a:spLocks noGrp="1"/>
          </p:cNvSpPr>
          <p:nvPr>
            <p:ph idx="1"/>
          </p:nvPr>
        </p:nvSpPr>
        <p:spPr>
          <a:xfrm>
            <a:off x="1182688" y="1524000"/>
            <a:ext cx="7772400" cy="41148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1"/>
          <p:cNvSpPr>
            <a:spLocks noGrp="1" noChangeArrowheads="1"/>
          </p:cNvSpPr>
          <p:nvPr>
            <p:ph type="dt" sz="half" idx="10"/>
          </p:nvPr>
        </p:nvSpPr>
        <p:spPr>
          <a:ln/>
        </p:spPr>
        <p:txBody>
          <a:bodyPr/>
          <a:lstStyle>
            <a:lvl1pPr>
              <a:defRPr/>
            </a:lvl1pPr>
          </a:lstStyle>
          <a:p>
            <a:pPr>
              <a:defRPr/>
            </a:pPr>
            <a:endParaRPr lang="en-US" dirty="0"/>
          </a:p>
        </p:txBody>
      </p:sp>
      <p:sp>
        <p:nvSpPr>
          <p:cNvPr id="5" name="Rectangle 12"/>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13"/>
          <p:cNvSpPr>
            <a:spLocks noGrp="1" noChangeArrowheads="1"/>
          </p:cNvSpPr>
          <p:nvPr>
            <p:ph type="sldNum" sz="quarter" idx="12"/>
          </p:nvPr>
        </p:nvSpPr>
        <p:spPr>
          <a:ln/>
        </p:spPr>
        <p:txBody>
          <a:bodyPr/>
          <a:lstStyle>
            <a:lvl1pPr>
              <a:defRPr/>
            </a:lvl1pPr>
          </a:lstStyle>
          <a:p>
            <a:pPr>
              <a:defRPr/>
            </a:pPr>
            <a:fld id="{FF81E7A4-5886-43BC-9989-14FB72D73F81}" type="slidenum">
              <a:rPr lang="en-US" altLang="en-US"/>
              <a:pPr>
                <a:defRPr/>
              </a:pPr>
              <a:t>‹#›</a:t>
            </a:fld>
            <a:endParaRPr lang="en-US" altLang="en-US" dirty="0"/>
          </a:p>
        </p:txBody>
      </p:sp>
    </p:spTree>
    <p:extLst>
      <p:ext uri="{BB962C8B-B14F-4D97-AF65-F5344CB8AC3E}">
        <p14:creationId xmlns:p14="http://schemas.microsoft.com/office/powerpoint/2010/main" val="12111973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4FABAC6-8C6F-49B3-A13E-B9E57DCABE31}" type="datetimeFigureOut">
              <a:rPr lang="en-US" smtClean="0"/>
              <a:t>9/30/2021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0753442-AF11-49D5-AA20-277D3369B39F}" type="slidenum">
              <a:rPr lang="en-US" smtClean="0"/>
              <a:t>‹#›</a:t>
            </a:fld>
            <a:endParaRPr lang="en-US" dirty="0"/>
          </a:p>
        </p:txBody>
      </p:sp>
    </p:spTree>
    <p:extLst>
      <p:ext uri="{BB962C8B-B14F-4D97-AF65-F5344CB8AC3E}">
        <p14:creationId xmlns:p14="http://schemas.microsoft.com/office/powerpoint/2010/main" val="117008065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3323" name="Rectangle 11"/>
          <p:cNvSpPr>
            <a:spLocks noGrp="1" noChangeArrowheads="1"/>
          </p:cNvSpPr>
          <p:nvPr>
            <p:ph type="dt" sz="half" idx="2"/>
          </p:nvPr>
        </p:nvSpPr>
        <p:spPr bwMode="auto">
          <a:xfrm>
            <a:off x="1162050" y="6243638"/>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400">
                <a:solidFill>
                  <a:srgbClr val="000000"/>
                </a:solidFill>
                <a:latin typeface="+mn-lt"/>
              </a:defRPr>
            </a:lvl1pPr>
          </a:lstStyle>
          <a:p>
            <a:pPr fontAlgn="base">
              <a:spcBef>
                <a:spcPct val="0"/>
              </a:spcBef>
              <a:spcAft>
                <a:spcPct val="0"/>
              </a:spcAft>
              <a:defRPr/>
            </a:pPr>
            <a:endParaRPr lang="en-US" dirty="0"/>
          </a:p>
        </p:txBody>
      </p:sp>
      <p:sp>
        <p:nvSpPr>
          <p:cNvPr id="13324" name="Rectangle 12"/>
          <p:cNvSpPr>
            <a:spLocks noGrp="1" noChangeArrowheads="1"/>
          </p:cNvSpPr>
          <p:nvPr>
            <p:ph type="ftr" sz="quarter" idx="3"/>
          </p:nvPr>
        </p:nvSpPr>
        <p:spPr bwMode="auto">
          <a:xfrm rot="10800000">
            <a:off x="3505200" y="128016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400">
                <a:solidFill>
                  <a:srgbClr val="000000"/>
                </a:solidFill>
                <a:latin typeface="+mn-lt"/>
              </a:defRPr>
            </a:lvl1pPr>
          </a:lstStyle>
          <a:p>
            <a:pPr fontAlgn="base">
              <a:spcBef>
                <a:spcPct val="0"/>
              </a:spcBef>
              <a:spcAft>
                <a:spcPct val="0"/>
              </a:spcAft>
              <a:defRPr/>
            </a:pPr>
            <a:endParaRPr lang="en-US" dirty="0"/>
          </a:p>
        </p:txBody>
      </p:sp>
      <p:sp>
        <p:nvSpPr>
          <p:cNvPr id="13325" name="Rectangle 13"/>
          <p:cNvSpPr>
            <a:spLocks noGrp="1" noChangeArrowheads="1"/>
          </p:cNvSpPr>
          <p:nvPr>
            <p:ph type="sldNum" sz="quarter" idx="4"/>
          </p:nvPr>
        </p:nvSpPr>
        <p:spPr bwMode="auto">
          <a:xfrm>
            <a:off x="7042150" y="6243638"/>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400">
                <a:solidFill>
                  <a:srgbClr val="000000"/>
                </a:solidFill>
                <a:latin typeface="Tahoma" pitchFamily="34" charset="0"/>
              </a:defRPr>
            </a:lvl1pPr>
          </a:lstStyle>
          <a:p>
            <a:pPr fontAlgn="base">
              <a:spcBef>
                <a:spcPct val="0"/>
              </a:spcBef>
              <a:spcAft>
                <a:spcPct val="0"/>
              </a:spcAft>
              <a:defRPr/>
            </a:pPr>
            <a:fld id="{CE3754E7-86E5-4B52-BE53-899A7A08D041}" type="slidenum">
              <a:rPr lang="en-US" altLang="en-US"/>
              <a:pPr fontAlgn="base">
                <a:spcBef>
                  <a:spcPct val="0"/>
                </a:spcBef>
                <a:spcAft>
                  <a:spcPct val="0"/>
                </a:spcAft>
                <a:defRPr/>
              </a:pPr>
              <a:t>‹#›</a:t>
            </a:fld>
            <a:endParaRPr lang="en-US" altLang="en-US" dirty="0"/>
          </a:p>
        </p:txBody>
      </p:sp>
      <p:grpSp>
        <p:nvGrpSpPr>
          <p:cNvPr id="1032" name="Group 13"/>
          <p:cNvGrpSpPr>
            <a:grpSpLocks/>
          </p:cNvGrpSpPr>
          <p:nvPr/>
        </p:nvGrpSpPr>
        <p:grpSpPr bwMode="auto">
          <a:xfrm>
            <a:off x="0" y="-76200"/>
            <a:ext cx="9144000" cy="304800"/>
            <a:chOff x="0" y="685798"/>
            <a:chExt cx="9144000" cy="1066802"/>
          </a:xfrm>
        </p:grpSpPr>
        <p:sp>
          <p:nvSpPr>
            <p:cNvPr id="1036" name="Rectangle 29"/>
            <p:cNvSpPr>
              <a:spLocks noChangeArrowheads="1"/>
            </p:cNvSpPr>
            <p:nvPr/>
          </p:nvSpPr>
          <p:spPr bwMode="auto">
            <a:xfrm>
              <a:off x="0" y="685798"/>
              <a:ext cx="9144000" cy="1066802"/>
            </a:xfrm>
            <a:prstGeom prst="rect">
              <a:avLst/>
            </a:prstGeom>
            <a:solidFill>
              <a:srgbClr val="84BB62"/>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defRPr>
                  <a:solidFill>
                    <a:schemeClr val="tx1"/>
                  </a:solidFill>
                  <a:latin typeface="Arial" charset="0"/>
                  <a:ea typeface="ＭＳ Ｐゴシック" pitchFamily="34" charset="-128"/>
                </a:defRPr>
              </a:lvl1pPr>
              <a:lvl2pPr marL="742950" indent="-285750">
                <a:defRPr>
                  <a:solidFill>
                    <a:schemeClr val="tx1"/>
                  </a:solidFill>
                  <a:latin typeface="Arial" charset="0"/>
                  <a:ea typeface="ＭＳ Ｐゴシック" pitchFamily="34" charset="-128"/>
                </a:defRPr>
              </a:lvl2pPr>
              <a:lvl3pPr marL="1143000" indent="-228600">
                <a:defRPr>
                  <a:solidFill>
                    <a:schemeClr val="tx1"/>
                  </a:solidFill>
                  <a:latin typeface="Arial" charset="0"/>
                  <a:ea typeface="ＭＳ Ｐゴシック" pitchFamily="34" charset="-128"/>
                </a:defRPr>
              </a:lvl3pPr>
              <a:lvl4pPr marL="1600200" indent="-228600">
                <a:defRPr>
                  <a:solidFill>
                    <a:schemeClr val="tx1"/>
                  </a:solidFill>
                  <a:latin typeface="Arial" charset="0"/>
                  <a:ea typeface="ＭＳ Ｐゴシック" pitchFamily="34" charset="-128"/>
                </a:defRPr>
              </a:lvl4pPr>
              <a:lvl5pPr marL="2057400" indent="-22860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0" fontAlgn="base" hangingPunct="0">
                <a:spcBef>
                  <a:spcPct val="0"/>
                </a:spcBef>
                <a:spcAft>
                  <a:spcPct val="0"/>
                </a:spcAft>
                <a:defRPr/>
              </a:pPr>
              <a:endParaRPr lang="en-US" altLang="en-US" dirty="0">
                <a:solidFill>
                  <a:srgbClr val="000000"/>
                </a:solidFill>
              </a:endParaRPr>
            </a:p>
          </p:txBody>
        </p:sp>
        <p:sp>
          <p:nvSpPr>
            <p:cNvPr id="1037" name="Rectangle 29"/>
            <p:cNvSpPr>
              <a:spLocks noChangeArrowheads="1"/>
            </p:cNvSpPr>
            <p:nvPr/>
          </p:nvSpPr>
          <p:spPr bwMode="auto">
            <a:xfrm>
              <a:off x="0" y="685798"/>
              <a:ext cx="9144000" cy="533401"/>
            </a:xfrm>
            <a:prstGeom prst="rect">
              <a:avLst/>
            </a:prstGeom>
            <a:solidFill>
              <a:srgbClr val="0060A9"/>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defRPr>
                  <a:solidFill>
                    <a:schemeClr val="tx1"/>
                  </a:solidFill>
                  <a:latin typeface="Arial" charset="0"/>
                  <a:ea typeface="ＭＳ Ｐゴシック" pitchFamily="34" charset="-128"/>
                </a:defRPr>
              </a:lvl1pPr>
              <a:lvl2pPr marL="742950" indent="-285750">
                <a:defRPr>
                  <a:solidFill>
                    <a:schemeClr val="tx1"/>
                  </a:solidFill>
                  <a:latin typeface="Arial" charset="0"/>
                  <a:ea typeface="ＭＳ Ｐゴシック" pitchFamily="34" charset="-128"/>
                </a:defRPr>
              </a:lvl2pPr>
              <a:lvl3pPr marL="1143000" indent="-228600">
                <a:defRPr>
                  <a:solidFill>
                    <a:schemeClr val="tx1"/>
                  </a:solidFill>
                  <a:latin typeface="Arial" charset="0"/>
                  <a:ea typeface="ＭＳ Ｐゴシック" pitchFamily="34" charset="-128"/>
                </a:defRPr>
              </a:lvl3pPr>
              <a:lvl4pPr marL="1600200" indent="-228600">
                <a:defRPr>
                  <a:solidFill>
                    <a:schemeClr val="tx1"/>
                  </a:solidFill>
                  <a:latin typeface="Arial" charset="0"/>
                  <a:ea typeface="ＭＳ Ｐゴシック" pitchFamily="34" charset="-128"/>
                </a:defRPr>
              </a:lvl4pPr>
              <a:lvl5pPr marL="2057400" indent="-22860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0" fontAlgn="base" hangingPunct="0">
                <a:spcBef>
                  <a:spcPct val="0"/>
                </a:spcBef>
                <a:spcAft>
                  <a:spcPct val="0"/>
                </a:spcAft>
                <a:defRPr/>
              </a:pPr>
              <a:endParaRPr lang="en-US" altLang="en-US" dirty="0">
                <a:solidFill>
                  <a:srgbClr val="000000"/>
                </a:solidFill>
              </a:endParaRPr>
            </a:p>
          </p:txBody>
        </p:sp>
      </p:grpSp>
      <p:grpSp>
        <p:nvGrpSpPr>
          <p:cNvPr id="1033" name="Group 19"/>
          <p:cNvGrpSpPr>
            <a:grpSpLocks/>
          </p:cNvGrpSpPr>
          <p:nvPr/>
        </p:nvGrpSpPr>
        <p:grpSpPr bwMode="auto">
          <a:xfrm rot="10800000">
            <a:off x="0" y="6629400"/>
            <a:ext cx="9144000" cy="304800"/>
            <a:chOff x="0" y="685798"/>
            <a:chExt cx="9144000" cy="1066802"/>
          </a:xfrm>
        </p:grpSpPr>
        <p:sp>
          <p:nvSpPr>
            <p:cNvPr id="1034" name="Rectangle 29"/>
            <p:cNvSpPr>
              <a:spLocks noChangeArrowheads="1"/>
            </p:cNvSpPr>
            <p:nvPr/>
          </p:nvSpPr>
          <p:spPr bwMode="auto">
            <a:xfrm>
              <a:off x="0" y="685798"/>
              <a:ext cx="9144000" cy="1066802"/>
            </a:xfrm>
            <a:prstGeom prst="rect">
              <a:avLst/>
            </a:prstGeom>
            <a:solidFill>
              <a:srgbClr val="84BB62"/>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defRPr>
                  <a:solidFill>
                    <a:schemeClr val="tx1"/>
                  </a:solidFill>
                  <a:latin typeface="Arial" charset="0"/>
                  <a:ea typeface="ＭＳ Ｐゴシック" pitchFamily="34" charset="-128"/>
                </a:defRPr>
              </a:lvl1pPr>
              <a:lvl2pPr marL="742950" indent="-285750">
                <a:defRPr>
                  <a:solidFill>
                    <a:schemeClr val="tx1"/>
                  </a:solidFill>
                  <a:latin typeface="Arial" charset="0"/>
                  <a:ea typeface="ＭＳ Ｐゴシック" pitchFamily="34" charset="-128"/>
                </a:defRPr>
              </a:lvl2pPr>
              <a:lvl3pPr marL="1143000" indent="-228600">
                <a:defRPr>
                  <a:solidFill>
                    <a:schemeClr val="tx1"/>
                  </a:solidFill>
                  <a:latin typeface="Arial" charset="0"/>
                  <a:ea typeface="ＭＳ Ｐゴシック" pitchFamily="34" charset="-128"/>
                </a:defRPr>
              </a:lvl3pPr>
              <a:lvl4pPr marL="1600200" indent="-228600">
                <a:defRPr>
                  <a:solidFill>
                    <a:schemeClr val="tx1"/>
                  </a:solidFill>
                  <a:latin typeface="Arial" charset="0"/>
                  <a:ea typeface="ＭＳ Ｐゴシック" pitchFamily="34" charset="-128"/>
                </a:defRPr>
              </a:lvl4pPr>
              <a:lvl5pPr marL="2057400" indent="-22860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0" fontAlgn="base" hangingPunct="0">
                <a:spcBef>
                  <a:spcPct val="0"/>
                </a:spcBef>
                <a:spcAft>
                  <a:spcPct val="0"/>
                </a:spcAft>
                <a:defRPr/>
              </a:pPr>
              <a:endParaRPr lang="en-US" altLang="en-US" dirty="0">
                <a:solidFill>
                  <a:srgbClr val="000000"/>
                </a:solidFill>
              </a:endParaRPr>
            </a:p>
          </p:txBody>
        </p:sp>
        <p:sp>
          <p:nvSpPr>
            <p:cNvPr id="1035" name="Rectangle 29"/>
            <p:cNvSpPr>
              <a:spLocks noChangeArrowheads="1"/>
            </p:cNvSpPr>
            <p:nvPr/>
          </p:nvSpPr>
          <p:spPr bwMode="auto">
            <a:xfrm>
              <a:off x="3175" y="685798"/>
              <a:ext cx="9144000" cy="533401"/>
            </a:xfrm>
            <a:prstGeom prst="rect">
              <a:avLst/>
            </a:prstGeom>
            <a:solidFill>
              <a:srgbClr val="0060A9"/>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defRPr>
                  <a:solidFill>
                    <a:schemeClr val="tx1"/>
                  </a:solidFill>
                  <a:latin typeface="Arial" charset="0"/>
                  <a:ea typeface="ＭＳ Ｐゴシック" pitchFamily="34" charset="-128"/>
                </a:defRPr>
              </a:lvl1pPr>
              <a:lvl2pPr marL="742950" indent="-285750">
                <a:defRPr>
                  <a:solidFill>
                    <a:schemeClr val="tx1"/>
                  </a:solidFill>
                  <a:latin typeface="Arial" charset="0"/>
                  <a:ea typeface="ＭＳ Ｐゴシック" pitchFamily="34" charset="-128"/>
                </a:defRPr>
              </a:lvl2pPr>
              <a:lvl3pPr marL="1143000" indent="-228600">
                <a:defRPr>
                  <a:solidFill>
                    <a:schemeClr val="tx1"/>
                  </a:solidFill>
                  <a:latin typeface="Arial" charset="0"/>
                  <a:ea typeface="ＭＳ Ｐゴシック" pitchFamily="34" charset="-128"/>
                </a:defRPr>
              </a:lvl3pPr>
              <a:lvl4pPr marL="1600200" indent="-228600">
                <a:defRPr>
                  <a:solidFill>
                    <a:schemeClr val="tx1"/>
                  </a:solidFill>
                  <a:latin typeface="Arial" charset="0"/>
                  <a:ea typeface="ＭＳ Ｐゴシック" pitchFamily="34" charset="-128"/>
                </a:defRPr>
              </a:lvl4pPr>
              <a:lvl5pPr marL="2057400" indent="-22860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pPr eaLnBrk="0" fontAlgn="base" hangingPunct="0">
                <a:spcBef>
                  <a:spcPct val="0"/>
                </a:spcBef>
                <a:spcAft>
                  <a:spcPct val="0"/>
                </a:spcAft>
                <a:defRPr/>
              </a:pPr>
              <a:endParaRPr lang="en-US" altLang="en-US" dirty="0">
                <a:solidFill>
                  <a:srgbClr val="000000"/>
                </a:solidFill>
              </a:endParaRPr>
            </a:p>
          </p:txBody>
        </p:sp>
      </p:grpSp>
    </p:spTree>
    <p:extLst>
      <p:ext uri="{BB962C8B-B14F-4D97-AF65-F5344CB8AC3E}">
        <p14:creationId xmlns:p14="http://schemas.microsoft.com/office/powerpoint/2010/main" val="2855806287"/>
      </p:ext>
    </p:extLst>
  </p:cSld>
  <p:clrMap bg1="lt1" tx1="dk1" bg2="lt2" tx2="dk2" accent1="accent1" accent2="accent2" accent3="accent3" accent4="accent4" accent5="accent5" accent6="accent6" hlink="hlink" folHlink="folHlink"/>
  <p:sldLayoutIdLst>
    <p:sldLayoutId id="2147483666" r:id="rId1"/>
    <p:sldLayoutId id="2147483667" r:id="rId2"/>
  </p:sldLayoutIdLst>
  <p:hf sldNum="0" hdr="0" ftr="0" dt="0"/>
  <p:txStyles>
    <p:titleStyle>
      <a:lvl1pPr algn="l" rtl="0" eaLnBrk="0" fontAlgn="base" hangingPunct="0">
        <a:spcBef>
          <a:spcPct val="0"/>
        </a:spcBef>
        <a:spcAft>
          <a:spcPct val="0"/>
        </a:spcAft>
        <a:defRPr sz="4000">
          <a:solidFill>
            <a:schemeClr val="tx1"/>
          </a:solidFill>
          <a:latin typeface="+mj-lt"/>
          <a:ea typeface="+mj-ea"/>
          <a:cs typeface="+mj-cs"/>
        </a:defRPr>
      </a:lvl1pPr>
      <a:lvl2pPr algn="l" rtl="0" eaLnBrk="0" fontAlgn="base" hangingPunct="0">
        <a:spcBef>
          <a:spcPct val="0"/>
        </a:spcBef>
        <a:spcAft>
          <a:spcPct val="0"/>
        </a:spcAft>
        <a:defRPr sz="4000">
          <a:solidFill>
            <a:schemeClr val="tx1"/>
          </a:solidFill>
          <a:latin typeface="Tahoma" pitchFamily="34" charset="0"/>
          <a:ea typeface="ＭＳ Ｐゴシック" pitchFamily="34" charset="-128"/>
        </a:defRPr>
      </a:lvl2pPr>
      <a:lvl3pPr algn="l" rtl="0" eaLnBrk="0" fontAlgn="base" hangingPunct="0">
        <a:spcBef>
          <a:spcPct val="0"/>
        </a:spcBef>
        <a:spcAft>
          <a:spcPct val="0"/>
        </a:spcAft>
        <a:defRPr sz="4000">
          <a:solidFill>
            <a:schemeClr val="tx1"/>
          </a:solidFill>
          <a:latin typeface="Tahoma" pitchFamily="34" charset="0"/>
          <a:ea typeface="ＭＳ Ｐゴシック" pitchFamily="34" charset="-128"/>
        </a:defRPr>
      </a:lvl3pPr>
      <a:lvl4pPr algn="l" rtl="0" eaLnBrk="0" fontAlgn="base" hangingPunct="0">
        <a:spcBef>
          <a:spcPct val="0"/>
        </a:spcBef>
        <a:spcAft>
          <a:spcPct val="0"/>
        </a:spcAft>
        <a:defRPr sz="4000">
          <a:solidFill>
            <a:schemeClr val="tx1"/>
          </a:solidFill>
          <a:latin typeface="Tahoma" pitchFamily="34" charset="0"/>
          <a:ea typeface="ＭＳ Ｐゴシック" pitchFamily="34" charset="-128"/>
        </a:defRPr>
      </a:lvl4pPr>
      <a:lvl5pPr algn="l" rtl="0" eaLnBrk="0" fontAlgn="base" hangingPunct="0">
        <a:spcBef>
          <a:spcPct val="0"/>
        </a:spcBef>
        <a:spcAft>
          <a:spcPct val="0"/>
        </a:spcAft>
        <a:defRPr sz="4000">
          <a:solidFill>
            <a:schemeClr val="tx1"/>
          </a:solidFill>
          <a:latin typeface="Tahoma" pitchFamily="34" charset="0"/>
          <a:ea typeface="ＭＳ Ｐゴシック" pitchFamily="34" charset="-128"/>
        </a:defRPr>
      </a:lvl5pPr>
      <a:lvl6pPr marL="457200" algn="l" rtl="0" eaLnBrk="1" fontAlgn="base" hangingPunct="1">
        <a:spcBef>
          <a:spcPct val="0"/>
        </a:spcBef>
        <a:spcAft>
          <a:spcPct val="0"/>
        </a:spcAft>
        <a:defRPr sz="4000">
          <a:solidFill>
            <a:schemeClr val="tx1"/>
          </a:solidFill>
          <a:latin typeface="Tahoma" pitchFamily="34" charset="0"/>
          <a:ea typeface="ＭＳ Ｐゴシック" pitchFamily="34" charset="-128"/>
        </a:defRPr>
      </a:lvl6pPr>
      <a:lvl7pPr marL="914400" algn="l" rtl="0" eaLnBrk="1" fontAlgn="base" hangingPunct="1">
        <a:spcBef>
          <a:spcPct val="0"/>
        </a:spcBef>
        <a:spcAft>
          <a:spcPct val="0"/>
        </a:spcAft>
        <a:defRPr sz="4000">
          <a:solidFill>
            <a:schemeClr val="tx1"/>
          </a:solidFill>
          <a:latin typeface="Tahoma" pitchFamily="34" charset="0"/>
          <a:ea typeface="ＭＳ Ｐゴシック" pitchFamily="34" charset="-128"/>
        </a:defRPr>
      </a:lvl7pPr>
      <a:lvl8pPr marL="1371600" algn="l" rtl="0" eaLnBrk="1" fontAlgn="base" hangingPunct="1">
        <a:spcBef>
          <a:spcPct val="0"/>
        </a:spcBef>
        <a:spcAft>
          <a:spcPct val="0"/>
        </a:spcAft>
        <a:defRPr sz="4000">
          <a:solidFill>
            <a:schemeClr val="tx1"/>
          </a:solidFill>
          <a:latin typeface="Tahoma" pitchFamily="34" charset="0"/>
          <a:ea typeface="ＭＳ Ｐゴシック" pitchFamily="34" charset="-128"/>
        </a:defRPr>
      </a:lvl8pPr>
      <a:lvl9pPr marL="1828800" algn="l" rtl="0" eaLnBrk="1" fontAlgn="base" hangingPunct="1">
        <a:spcBef>
          <a:spcPct val="0"/>
        </a:spcBef>
        <a:spcAft>
          <a:spcPct val="0"/>
        </a:spcAft>
        <a:defRPr sz="4000">
          <a:solidFill>
            <a:schemeClr val="tx1"/>
          </a:solidFill>
          <a:latin typeface="Tahoma" pitchFamily="34" charset="0"/>
          <a:ea typeface="ＭＳ Ｐゴシック" pitchFamily="34" charset="-128"/>
        </a:defRPr>
      </a:lvl9pPr>
    </p:titleStyle>
    <p:bodyStyle>
      <a:lvl1pPr marL="342900" indent="-342900" algn="l" rtl="0" eaLnBrk="0" fontAlgn="base" hangingPunct="0">
        <a:spcBef>
          <a:spcPct val="20000"/>
        </a:spcBef>
        <a:spcAft>
          <a:spcPct val="0"/>
        </a:spcAft>
        <a:buClr>
          <a:schemeClr val="folHlink"/>
        </a:buClr>
        <a:buChar char="•"/>
        <a:defRPr sz="30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Char char="•"/>
        <a:defRPr sz="2800">
          <a:solidFill>
            <a:schemeClr val="tx1"/>
          </a:solidFill>
          <a:latin typeface="+mn-lt"/>
          <a:ea typeface="+mn-ea"/>
        </a:defRPr>
      </a:lvl2pPr>
      <a:lvl3pPr marL="1143000" indent="-228600" algn="l" rtl="0" eaLnBrk="0" fontAlgn="base" hangingPunct="0">
        <a:spcBef>
          <a:spcPct val="20000"/>
        </a:spcBef>
        <a:spcAft>
          <a:spcPct val="0"/>
        </a:spcAft>
        <a:buClr>
          <a:schemeClr val="folHlink"/>
        </a:buClr>
        <a:buChar char="•"/>
        <a:defRPr sz="2400">
          <a:solidFill>
            <a:schemeClr val="tx1"/>
          </a:solidFill>
          <a:latin typeface="+mn-lt"/>
          <a:ea typeface="+mn-ea"/>
        </a:defRPr>
      </a:lvl3pPr>
      <a:lvl4pPr marL="1600200" indent="-228600" algn="l" rtl="0" eaLnBrk="0" fontAlgn="base" hangingPunct="0">
        <a:spcBef>
          <a:spcPct val="20000"/>
        </a:spcBef>
        <a:spcAft>
          <a:spcPct val="0"/>
        </a:spcAft>
        <a:buClr>
          <a:schemeClr val="accent2"/>
        </a:buClr>
        <a:buChar char="•"/>
        <a:defRPr sz="2000">
          <a:solidFill>
            <a:schemeClr val="tx1"/>
          </a:solidFill>
          <a:latin typeface="+mn-lt"/>
          <a:ea typeface="+mn-ea"/>
        </a:defRPr>
      </a:lvl4pPr>
      <a:lvl5pPr marL="2057400" indent="-228600" algn="l" rtl="0" eaLnBrk="0" fontAlgn="base" hangingPunct="0">
        <a:spcBef>
          <a:spcPct val="20000"/>
        </a:spcBef>
        <a:spcAft>
          <a:spcPct val="0"/>
        </a:spcAft>
        <a:buClr>
          <a:schemeClr val="accent1"/>
        </a:buClr>
        <a:buChar char="•"/>
        <a:defRPr sz="2000">
          <a:solidFill>
            <a:schemeClr val="tx1"/>
          </a:solidFill>
          <a:latin typeface="+mn-lt"/>
          <a:ea typeface="+mn-ea"/>
        </a:defRPr>
      </a:lvl5pPr>
      <a:lvl6pPr marL="2514600" indent="-228600" algn="l" rtl="0" eaLnBrk="1" fontAlgn="base" hangingPunct="1">
        <a:spcBef>
          <a:spcPct val="20000"/>
        </a:spcBef>
        <a:spcAft>
          <a:spcPct val="0"/>
        </a:spcAft>
        <a:buClr>
          <a:schemeClr val="accent1"/>
        </a:buClr>
        <a:buChar char="•"/>
        <a:defRPr sz="2000">
          <a:solidFill>
            <a:schemeClr val="tx1"/>
          </a:solidFill>
          <a:latin typeface="+mn-lt"/>
          <a:ea typeface="+mn-ea"/>
        </a:defRPr>
      </a:lvl6pPr>
      <a:lvl7pPr marL="2971800" indent="-228600" algn="l" rtl="0" eaLnBrk="1" fontAlgn="base" hangingPunct="1">
        <a:spcBef>
          <a:spcPct val="20000"/>
        </a:spcBef>
        <a:spcAft>
          <a:spcPct val="0"/>
        </a:spcAft>
        <a:buClr>
          <a:schemeClr val="accent1"/>
        </a:buClr>
        <a:buChar char="•"/>
        <a:defRPr sz="2000">
          <a:solidFill>
            <a:schemeClr val="tx1"/>
          </a:solidFill>
          <a:latin typeface="+mn-lt"/>
          <a:ea typeface="+mn-ea"/>
        </a:defRPr>
      </a:lvl7pPr>
      <a:lvl8pPr marL="3429000" indent="-228600" algn="l" rtl="0" eaLnBrk="1" fontAlgn="base" hangingPunct="1">
        <a:spcBef>
          <a:spcPct val="20000"/>
        </a:spcBef>
        <a:spcAft>
          <a:spcPct val="0"/>
        </a:spcAft>
        <a:buClr>
          <a:schemeClr val="accent1"/>
        </a:buClr>
        <a:buChar char="•"/>
        <a:defRPr sz="2000">
          <a:solidFill>
            <a:schemeClr val="tx1"/>
          </a:solidFill>
          <a:latin typeface="+mn-lt"/>
          <a:ea typeface="+mn-ea"/>
        </a:defRPr>
      </a:lvl8pPr>
      <a:lvl9pPr marL="3886200" indent="-228600" algn="l" rtl="0" eaLnBrk="1" fontAlgn="base" hangingPunct="1">
        <a:spcBef>
          <a:spcPct val="20000"/>
        </a:spcBef>
        <a:spcAft>
          <a:spcPct val="0"/>
        </a:spcAft>
        <a:buClr>
          <a:schemeClr val="accent1"/>
        </a:buClr>
        <a:buChar char="•"/>
        <a:defRPr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mailto:SbdcDirector@brceda.org" TargetMode="External"/><Relationship Id="rId2" Type="http://schemas.openxmlformats.org/officeDocument/2006/relationships/hyperlink" Target="mailto:cfields2@vhcc.edu" TargetMode="External"/><Relationship Id="rId1" Type="http://schemas.openxmlformats.org/officeDocument/2006/relationships/slideLayout" Target="../slideLayouts/slideLayout2.xml"/><Relationship Id="rId4" Type="http://schemas.openxmlformats.org/officeDocument/2006/relationships/hyperlink" Target="mailto:margie.douglass@sw.edu"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image" Target="../media/image5.emf"/><Relationship Id="rId1" Type="http://schemas.openxmlformats.org/officeDocument/2006/relationships/slideLayout" Target="../slideLayouts/slideLayout2.xml"/><Relationship Id="rId4" Type="http://schemas.openxmlformats.org/officeDocument/2006/relationships/hyperlink" Target="https://covid19relief.sba.gov/#/"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11.emf"/></Relationships>
</file>

<file path=ppt/slides/_rels/slide13.xml.rels><?xml version="1.0" encoding="UTF-8" standalone="yes"?>
<Relationships xmlns="http://schemas.openxmlformats.org/package/2006/relationships"><Relationship Id="rId3" Type="http://schemas.openxmlformats.org/officeDocument/2006/relationships/hyperlink" Target="https://www.sba.gov/about-sba/oversight-advocacy/office-inspector-general/office-inspector-general-hotline#section-header-0" TargetMode="External"/><Relationship Id="rId2" Type="http://schemas.openxmlformats.org/officeDocument/2006/relationships/hyperlink" Target="https://www.justice.gov/disaster-fraud/ncdf-disaster-complaint-form"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www.sba.gov/about-sba/oversight-advocacy/office-inspector-general/office-inspector-general-hotline#section-header-0"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covid19relief.sba.gov/#/"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8" Type="http://schemas.openxmlformats.org/officeDocument/2006/relationships/hyperlink" Target="https://www.kiva.org/borrow" TargetMode="External"/><Relationship Id="rId13" Type="http://schemas.openxmlformats.org/officeDocument/2006/relationships/hyperlink" Target="https://www.vacommunitycapital.org/about/events/upcoming-events/" TargetMode="External"/><Relationship Id="rId3" Type="http://schemas.openxmlformats.org/officeDocument/2006/relationships/hyperlink" Target="http://www.nortonva.gov/nortonstrong" TargetMode="External"/><Relationship Id="rId7" Type="http://schemas.openxmlformats.org/officeDocument/2006/relationships/hyperlink" Target="https://turbotax.intuit.com/stimulus-check/" TargetMode="External"/><Relationship Id="rId12" Type="http://schemas.openxmlformats.org/officeDocument/2006/relationships/hyperlink" Target="https://zoom.us/webinar/register/WN_e52KZ300Q3a_8l7jjI_bMQ" TargetMode="External"/><Relationship Id="rId2" Type="http://schemas.openxmlformats.org/officeDocument/2006/relationships/hyperlink" Target="http://www.opportunityswva.org/covid-19-resources-and-assistance-for-small-businesses-and-startups/" TargetMode="External"/><Relationship Id="rId1" Type="http://schemas.openxmlformats.org/officeDocument/2006/relationships/slideLayout" Target="../slideLayouts/slideLayout2.xml"/><Relationship Id="rId6" Type="http://schemas.openxmlformats.org/officeDocument/2006/relationships/hyperlink" Target="https://quickbooks.intuit.com/small-business/coronavirus/paycheck-protection-program/" TargetMode="External"/><Relationship Id="rId11" Type="http://schemas.openxmlformats.org/officeDocument/2006/relationships/hyperlink" Target="https://www.oxbowcenter.com/virtual-hackathon" TargetMode="External"/><Relationship Id="rId5" Type="http://schemas.openxmlformats.org/officeDocument/2006/relationships/hyperlink" Target="https://www.intuit.com/blog/news-social/intuit-launches-new-innovations-to-help-consumers-and-small-businesses-with-u-s-government-aid-and-relief-programs/" TargetMode="External"/><Relationship Id="rId10" Type="http://schemas.openxmlformats.org/officeDocument/2006/relationships/hyperlink" Target="https://www.lisc.org/covid-19/verizon-small-business-recovery-fund/" TargetMode="External"/><Relationship Id="rId4" Type="http://schemas.openxmlformats.org/officeDocument/2006/relationships/hyperlink" Target="https://quickbooks.intuit.com/small-business/coronavirus/#sectiongofundme" TargetMode="External"/><Relationship Id="rId9" Type="http://schemas.openxmlformats.org/officeDocument/2006/relationships/hyperlink" Target="https://wefunder.com/loans" TargetMode="External"/></Relationships>
</file>

<file path=ppt/slides/_rels/slide27.xml.rels><?xml version="1.0" encoding="UTF-8" standalone="yes"?>
<Relationships xmlns="http://schemas.openxmlformats.org/package/2006/relationships"><Relationship Id="rId3" Type="http://schemas.openxmlformats.org/officeDocument/2006/relationships/hyperlink" Target="tel:1-800-897-5630" TargetMode="External"/><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hyperlink" Target="http://www.vawc.virginia.gov/" TargetMode="External"/><Relationship Id="rId4" Type="http://schemas.openxmlformats.org/officeDocument/2006/relationships/hyperlink" Target="http://www.vec.virginia.gov/"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533400"/>
            <a:ext cx="7772400" cy="1905000"/>
          </a:xfrm>
        </p:spPr>
        <p:txBody>
          <a:bodyPr/>
          <a:lstStyle/>
          <a:p>
            <a:pPr algn="ctr"/>
            <a:r>
              <a:rPr lang="en-US" sz="6000" dirty="0"/>
              <a:t>    </a:t>
            </a:r>
            <a:r>
              <a:rPr lang="en-US" sz="2800" dirty="0">
                <a:solidFill>
                  <a:schemeClr val="tx2"/>
                </a:solidFill>
              </a:rPr>
              <a:t>COVID-19 CARES ACT &amp;  </a:t>
            </a:r>
            <a:br>
              <a:rPr lang="en-US" sz="2800" dirty="0">
                <a:solidFill>
                  <a:schemeClr val="tx2"/>
                </a:solidFill>
              </a:rPr>
            </a:br>
            <a:r>
              <a:rPr lang="en-US" sz="2800" dirty="0">
                <a:solidFill>
                  <a:schemeClr val="tx2"/>
                </a:solidFill>
              </a:rPr>
              <a:t>Consolidated Appropriations Act, 2021</a:t>
            </a:r>
          </a:p>
        </p:txBody>
      </p:sp>
      <p:pic>
        <p:nvPicPr>
          <p:cNvPr id="4" name="Picture 3"/>
          <p:cNvPicPr>
            <a:picLocks noChangeAspect="1"/>
          </p:cNvPicPr>
          <p:nvPr/>
        </p:nvPicPr>
        <p:blipFill>
          <a:blip r:embed="rId2"/>
          <a:stretch>
            <a:fillRect/>
          </a:stretch>
        </p:blipFill>
        <p:spPr>
          <a:xfrm>
            <a:off x="76200" y="533400"/>
            <a:ext cx="1413343" cy="1527451"/>
          </a:xfrm>
          <a:prstGeom prst="rect">
            <a:avLst/>
          </a:prstGeom>
        </p:spPr>
      </p:pic>
      <p:sp>
        <p:nvSpPr>
          <p:cNvPr id="3" name="Subtitle 2"/>
          <p:cNvSpPr>
            <a:spLocks noGrp="1"/>
          </p:cNvSpPr>
          <p:nvPr>
            <p:ph type="subTitle" idx="1"/>
          </p:nvPr>
        </p:nvSpPr>
        <p:spPr>
          <a:xfrm>
            <a:off x="170549" y="2534618"/>
            <a:ext cx="8686800" cy="1295400"/>
          </a:xfrm>
        </p:spPr>
        <p:txBody>
          <a:bodyPr/>
          <a:lstStyle/>
          <a:p>
            <a:r>
              <a:rPr lang="en-US" dirty="0">
                <a:solidFill>
                  <a:srgbClr val="00B050"/>
                </a:solidFill>
              </a:rPr>
              <a:t>Policy Designed by Small Business Administration</a:t>
            </a:r>
          </a:p>
          <a:p>
            <a:r>
              <a:rPr lang="en-US" dirty="0">
                <a:solidFill>
                  <a:srgbClr val="00B050"/>
                </a:solidFill>
              </a:rPr>
              <a:t>Presented by:</a:t>
            </a:r>
          </a:p>
          <a:p>
            <a:r>
              <a:rPr lang="en-US" dirty="0">
                <a:solidFill>
                  <a:srgbClr val="00B050"/>
                </a:solidFill>
              </a:rPr>
              <a:t> Virginia Highlands Small Business Development Center</a:t>
            </a:r>
          </a:p>
          <a:p>
            <a:endParaRPr lang="en-US" dirty="0">
              <a:solidFill>
                <a:srgbClr val="00B050"/>
              </a:solidFill>
            </a:endParaRPr>
          </a:p>
          <a:p>
            <a:endParaRPr lang="en-US" dirty="0">
              <a:solidFill>
                <a:srgbClr val="00B050"/>
              </a:solidFill>
            </a:endParaRPr>
          </a:p>
        </p:txBody>
      </p:sp>
      <p:pic>
        <p:nvPicPr>
          <p:cNvPr id="7" name="Picture 6"/>
          <p:cNvPicPr>
            <a:picLocks noChangeAspect="1"/>
          </p:cNvPicPr>
          <p:nvPr/>
        </p:nvPicPr>
        <p:blipFill>
          <a:blip r:embed="rId3"/>
          <a:stretch>
            <a:fillRect/>
          </a:stretch>
        </p:blipFill>
        <p:spPr>
          <a:xfrm>
            <a:off x="1172497" y="4715686"/>
            <a:ext cx="1243692" cy="1572904"/>
          </a:xfrm>
          <a:prstGeom prst="rect">
            <a:avLst/>
          </a:prstGeom>
        </p:spPr>
      </p:pic>
      <p:pic>
        <p:nvPicPr>
          <p:cNvPr id="8" name="Picture 7"/>
          <p:cNvPicPr>
            <a:picLocks noChangeAspect="1"/>
          </p:cNvPicPr>
          <p:nvPr/>
        </p:nvPicPr>
        <p:blipFill>
          <a:blip r:embed="rId4"/>
          <a:stretch>
            <a:fillRect/>
          </a:stretch>
        </p:blipFill>
        <p:spPr>
          <a:xfrm>
            <a:off x="6365861" y="4738762"/>
            <a:ext cx="2225233" cy="1426588"/>
          </a:xfrm>
          <a:prstGeom prst="rect">
            <a:avLst/>
          </a:prstGeom>
        </p:spPr>
      </p:pic>
      <p:pic>
        <p:nvPicPr>
          <p:cNvPr id="5" name="Picture 4">
            <a:extLst>
              <a:ext uri="{FF2B5EF4-FFF2-40B4-BE49-F238E27FC236}">
                <a16:creationId xmlns:a16="http://schemas.microsoft.com/office/drawing/2014/main" id="{88A521E0-8D47-4FF7-AF0A-23D79E01FBE2}"/>
              </a:ext>
            </a:extLst>
          </p:cNvPr>
          <p:cNvPicPr>
            <a:picLocks noChangeAspect="1"/>
          </p:cNvPicPr>
          <p:nvPr/>
        </p:nvPicPr>
        <p:blipFill>
          <a:blip r:embed="rId5"/>
          <a:stretch>
            <a:fillRect/>
          </a:stretch>
        </p:blipFill>
        <p:spPr>
          <a:xfrm>
            <a:off x="3715651" y="5117130"/>
            <a:ext cx="1712698" cy="1070437"/>
          </a:xfrm>
          <a:prstGeom prst="rect">
            <a:avLst/>
          </a:prstGeom>
        </p:spPr>
      </p:pic>
    </p:spTree>
    <p:extLst>
      <p:ext uri="{BB962C8B-B14F-4D97-AF65-F5344CB8AC3E}">
        <p14:creationId xmlns:p14="http://schemas.microsoft.com/office/powerpoint/2010/main" val="5202852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7200" y="304800"/>
            <a:ext cx="8229600" cy="6740307"/>
          </a:xfrm>
          <a:prstGeom prst="rect">
            <a:avLst/>
          </a:prstGeom>
        </p:spPr>
        <p:txBody>
          <a:bodyPr wrap="square">
            <a:spAutoFit/>
          </a:bodyPr>
          <a:lstStyle/>
          <a:p>
            <a:pPr algn="ctr"/>
            <a:r>
              <a:rPr lang="en-US" b="1" dirty="0">
                <a:latin typeface="Source Sans Pro" panose="020B0503030403020204" pitchFamily="34" charset="0"/>
                <a:ea typeface="Source Sans Pro" panose="020B0503030403020204" pitchFamily="34" charset="0"/>
              </a:rPr>
              <a:t>SBDC Regional Staff</a:t>
            </a:r>
          </a:p>
          <a:p>
            <a:pPr algn="just"/>
            <a:r>
              <a:rPr lang="en-US" dirty="0">
                <a:latin typeface="Source Sans Pro" panose="020B0503030403020204" pitchFamily="34" charset="0"/>
                <a:ea typeface="Source Sans Pro" panose="020B0503030403020204" pitchFamily="34" charset="0"/>
              </a:rPr>
              <a:t>Free assistance with reconstructing financial records, preparing financial statements and submitting the loan application is available from any of SBA’s partners: Small Business Development Centers (SBDCs), SCORE, Women’s Business Centers (WBC), and Veteran’s Business Outreach Centers and local Chambers of Commerce.  </a:t>
            </a:r>
          </a:p>
          <a:p>
            <a:pPr algn="just"/>
            <a:endParaRPr lang="en-US" dirty="0">
              <a:solidFill>
                <a:srgbClr val="000000"/>
              </a:solidFill>
              <a:latin typeface="Source Sans Pro" panose="020B0503030403020204" pitchFamily="34" charset="0"/>
              <a:ea typeface="Source Sans Pro" panose="020B0503030403020204" pitchFamily="34" charset="0"/>
            </a:endParaRPr>
          </a:p>
          <a:p>
            <a:r>
              <a:rPr lang="en-US" b="1" dirty="0"/>
              <a:t>Cindy Fields</a:t>
            </a:r>
            <a:r>
              <a:rPr lang="en-US" dirty="0"/>
              <a:t>, Virginia Highlands Small Business Development Center, Serving City of -Bristol, Smyth and Washington Counties. Phone 276-739-2515          </a:t>
            </a:r>
          </a:p>
          <a:p>
            <a:r>
              <a:rPr lang="en-US" dirty="0"/>
              <a:t>E-Mail: </a:t>
            </a:r>
            <a:r>
              <a:rPr lang="en-US" u="sng" dirty="0">
                <a:hlinkClick r:id="rId2"/>
              </a:rPr>
              <a:t>cfields2@vhcc.edu</a:t>
            </a:r>
            <a:endParaRPr lang="en-US" u="sng" dirty="0"/>
          </a:p>
          <a:p>
            <a:endParaRPr lang="en-US" dirty="0"/>
          </a:p>
          <a:p>
            <a:r>
              <a:rPr lang="en-US" b="1" dirty="0"/>
              <a:t>Mandy Archer</a:t>
            </a:r>
            <a:r>
              <a:rPr lang="en-US" dirty="0"/>
              <a:t>, Blue Ridge Crossroads SBDC, Serving City of Galax, Bland, Carroll, and Grayson,  Counties. Phone 276-601-7727 E-Mail:  </a:t>
            </a:r>
            <a:r>
              <a:rPr lang="en-US" u="sng" dirty="0">
                <a:hlinkClick r:id="rId3"/>
              </a:rPr>
              <a:t>SbdcDirector@brceda.org</a:t>
            </a:r>
            <a:endParaRPr lang="en-US" u="sng" dirty="0"/>
          </a:p>
          <a:p>
            <a:endParaRPr lang="en-US" dirty="0"/>
          </a:p>
          <a:p>
            <a:r>
              <a:rPr lang="en-US" b="1" dirty="0"/>
              <a:t>Margie Douglass</a:t>
            </a:r>
            <a:r>
              <a:rPr lang="en-US" dirty="0"/>
              <a:t>, Southwest Virginia Community College, Serving Buchanan, Dickenson, Russell, and Tazewell Counties. Phone: 276-964-7345 or 276-964-7337</a:t>
            </a:r>
            <a:br>
              <a:rPr lang="en-US" dirty="0"/>
            </a:br>
            <a:r>
              <a:rPr lang="en-US" dirty="0"/>
              <a:t>E-Mail: </a:t>
            </a:r>
            <a:r>
              <a:rPr lang="en-US" u="sng" dirty="0">
                <a:hlinkClick r:id="rId4"/>
              </a:rPr>
              <a:t>margie.douglass@sw.edu</a:t>
            </a:r>
            <a:endParaRPr lang="en-US" u="sng" dirty="0"/>
          </a:p>
          <a:p>
            <a:endParaRPr lang="en-US" dirty="0"/>
          </a:p>
          <a:p>
            <a:r>
              <a:rPr lang="en-US" b="1" dirty="0"/>
              <a:t>Tim Blankenbecler</a:t>
            </a:r>
            <a:r>
              <a:rPr lang="en-US" dirty="0"/>
              <a:t>, Mountain Empire Community College, Serving City of Norton, Lee, Scott, and Wise Counties.  Phone 276-739-2515 or 276-964-7345</a:t>
            </a:r>
          </a:p>
          <a:p>
            <a:endParaRPr lang="en-US" dirty="0"/>
          </a:p>
          <a:p>
            <a:endParaRPr lang="en-US" dirty="0"/>
          </a:p>
        </p:txBody>
      </p:sp>
    </p:spTree>
    <p:extLst>
      <p:ext uri="{BB962C8B-B14F-4D97-AF65-F5344CB8AC3E}">
        <p14:creationId xmlns:p14="http://schemas.microsoft.com/office/powerpoint/2010/main" val="21476364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9339E-FDCE-4345-931E-2D0DC9787F74}"/>
              </a:ext>
            </a:extLst>
          </p:cNvPr>
          <p:cNvSpPr>
            <a:spLocks noGrp="1"/>
          </p:cNvSpPr>
          <p:nvPr>
            <p:ph type="ctrTitle"/>
          </p:nvPr>
        </p:nvSpPr>
        <p:spPr>
          <a:xfrm>
            <a:off x="228600" y="152400"/>
            <a:ext cx="7772400" cy="609600"/>
          </a:xfrm>
        </p:spPr>
        <p:txBody>
          <a:bodyPr/>
          <a:lstStyle/>
          <a:p>
            <a:r>
              <a:rPr lang="en-US" sz="2400" dirty="0">
                <a:solidFill>
                  <a:schemeClr val="tx2"/>
                </a:solidFill>
              </a:rPr>
              <a:t>Preliminary Consolidated COVID-19 Relief Bill </a:t>
            </a:r>
          </a:p>
        </p:txBody>
      </p:sp>
      <p:sp>
        <p:nvSpPr>
          <p:cNvPr id="4" name="Rectangle 3">
            <a:extLst>
              <a:ext uri="{FF2B5EF4-FFF2-40B4-BE49-F238E27FC236}">
                <a16:creationId xmlns:a16="http://schemas.microsoft.com/office/drawing/2014/main" id="{BE14F15F-8217-4DED-88B5-447A8B15410A}"/>
              </a:ext>
            </a:extLst>
          </p:cNvPr>
          <p:cNvSpPr/>
          <p:nvPr/>
        </p:nvSpPr>
        <p:spPr>
          <a:xfrm>
            <a:off x="211318" y="838200"/>
            <a:ext cx="8534400" cy="5421997"/>
          </a:xfrm>
          <a:prstGeom prst="rect">
            <a:avLst/>
          </a:prstGeom>
        </p:spPr>
        <p:txBody>
          <a:bodyPr wrap="square">
            <a:spAutoFit/>
          </a:bodyPr>
          <a:lstStyle/>
          <a:p>
            <a:pPr algn="just">
              <a:lnSpc>
                <a:spcPct val="107000"/>
              </a:lnSpc>
              <a:spcAft>
                <a:spcPts val="800"/>
              </a:spcAft>
            </a:pPr>
            <a:r>
              <a:rPr lang="en-US" dirty="0">
                <a:latin typeface="Calibri" panose="020F0502020204030204" pitchFamily="34" charset="0"/>
                <a:ea typeface="Calibri" panose="020F0502020204030204" pitchFamily="34" charset="0"/>
                <a:cs typeface="Arial" panose="020B0604020202020204" pitchFamily="34" charset="0"/>
              </a:rPr>
              <a:t>The legislation, the Consolidated Appropriations Act, 2021, includes the following provisions:</a:t>
            </a:r>
          </a:p>
          <a:p>
            <a:pPr marL="342900" marR="0" lvl="0" indent="-342900" algn="just">
              <a:lnSpc>
                <a:spcPct val="107000"/>
              </a:lnSpc>
              <a:spcBef>
                <a:spcPts val="0"/>
              </a:spcBef>
              <a:spcAft>
                <a:spcPts val="0"/>
              </a:spcAft>
              <a:buFont typeface="Symbol" panose="05050102010706020507" pitchFamily="18" charset="2"/>
              <a:buChar char=""/>
            </a:pPr>
            <a:r>
              <a:rPr lang="en-US" dirty="0">
                <a:latin typeface="Calibri" panose="020F0502020204030204" pitchFamily="34" charset="0"/>
                <a:ea typeface="Calibri" panose="020F0502020204030204" pitchFamily="34" charset="0"/>
                <a:cs typeface="Arial" panose="020B0604020202020204" pitchFamily="34" charset="0"/>
              </a:rPr>
              <a:t>A total of $300 billion has been set aside for small business assistance</a:t>
            </a:r>
          </a:p>
          <a:p>
            <a:pPr marL="342900" marR="0" lvl="0" indent="-342900" algn="just">
              <a:lnSpc>
                <a:spcPct val="107000"/>
              </a:lnSpc>
              <a:spcBef>
                <a:spcPts val="0"/>
              </a:spcBef>
              <a:spcAft>
                <a:spcPts val="0"/>
              </a:spcAft>
              <a:buFont typeface="Symbol" panose="05050102010706020507" pitchFamily="18" charset="2"/>
              <a:buChar char=""/>
            </a:pPr>
            <a:r>
              <a:rPr lang="en-US" dirty="0">
                <a:latin typeface="Calibri" panose="020F0502020204030204" pitchFamily="34" charset="0"/>
                <a:ea typeface="Calibri" panose="020F0502020204030204" pitchFamily="34" charset="0"/>
                <a:cs typeface="Arial" panose="020B0604020202020204" pitchFamily="34" charset="0"/>
              </a:rPr>
              <a:t>501(c)(6) not-for-profit organizations will be eligible</a:t>
            </a:r>
          </a:p>
          <a:p>
            <a:pPr marL="342900" marR="0" lvl="0" indent="-342900" algn="just">
              <a:lnSpc>
                <a:spcPct val="107000"/>
              </a:lnSpc>
              <a:spcBef>
                <a:spcPts val="0"/>
              </a:spcBef>
              <a:spcAft>
                <a:spcPts val="0"/>
              </a:spcAft>
              <a:buFont typeface="Symbol" panose="05050102010706020507" pitchFamily="18" charset="2"/>
              <a:buChar char=""/>
            </a:pPr>
            <a:r>
              <a:rPr lang="en-US" dirty="0">
                <a:latin typeface="Calibri" panose="020F0502020204030204" pitchFamily="34" charset="0"/>
                <a:ea typeface="Calibri" panose="020F0502020204030204" pitchFamily="34" charset="0"/>
                <a:cs typeface="Arial" panose="020B0604020202020204" pitchFamily="34" charset="0"/>
              </a:rPr>
              <a:t>$284 billion has been included for the PPP program</a:t>
            </a:r>
          </a:p>
          <a:p>
            <a:pPr marL="342900" marR="0" lvl="0" indent="-342900" algn="just">
              <a:lnSpc>
                <a:spcPct val="107000"/>
              </a:lnSpc>
              <a:spcBef>
                <a:spcPts val="0"/>
              </a:spcBef>
              <a:spcAft>
                <a:spcPts val="0"/>
              </a:spcAft>
              <a:buFont typeface="Symbol" panose="05050102010706020507" pitchFamily="18" charset="2"/>
              <a:buChar char=""/>
            </a:pPr>
            <a:r>
              <a:rPr lang="en-US" dirty="0">
                <a:latin typeface="Calibri" panose="020F0502020204030204" pitchFamily="34" charset="0"/>
                <a:ea typeface="Calibri" panose="020F0502020204030204" pitchFamily="34" charset="0"/>
                <a:cs typeface="Arial" panose="020B0604020202020204" pitchFamily="34" charset="0"/>
              </a:rPr>
              <a:t>$20 billion will be used to replenish the EIDL “first advance” program for businesses in low-income communities</a:t>
            </a:r>
          </a:p>
          <a:p>
            <a:pPr marL="342900" marR="0" lvl="0" indent="-342900" algn="just">
              <a:lnSpc>
                <a:spcPct val="107000"/>
              </a:lnSpc>
              <a:spcBef>
                <a:spcPts val="0"/>
              </a:spcBef>
              <a:spcAft>
                <a:spcPts val="0"/>
              </a:spcAft>
              <a:buFont typeface="Symbol" panose="05050102010706020507" pitchFamily="18" charset="2"/>
              <a:buChar char=""/>
            </a:pPr>
            <a:r>
              <a:rPr lang="en-US" dirty="0">
                <a:latin typeface="Calibri" panose="020F0502020204030204" pitchFamily="34" charset="0"/>
                <a:ea typeface="Calibri" panose="020F0502020204030204" pitchFamily="34" charset="0"/>
                <a:cs typeface="Arial" panose="020B0604020202020204" pitchFamily="34" charset="0"/>
              </a:rPr>
              <a:t>Closed live-venues, independent movie theaters, and cultural institutions can access a pool of $15 billion</a:t>
            </a:r>
          </a:p>
          <a:p>
            <a:pPr marL="342900" marR="0" lvl="0" indent="-342900" algn="just">
              <a:lnSpc>
                <a:spcPct val="107000"/>
              </a:lnSpc>
              <a:spcBef>
                <a:spcPts val="0"/>
              </a:spcBef>
              <a:spcAft>
                <a:spcPts val="0"/>
              </a:spcAft>
              <a:buFont typeface="Symbol" panose="05050102010706020507" pitchFamily="18" charset="2"/>
              <a:buChar char=""/>
            </a:pPr>
            <a:r>
              <a:rPr lang="en-US" dirty="0">
                <a:latin typeface="Calibri" panose="020F0502020204030204" pitchFamily="34" charset="0"/>
                <a:ea typeface="Calibri" panose="020F0502020204030204" pitchFamily="34" charset="0"/>
                <a:cs typeface="Arial" panose="020B0604020202020204" pitchFamily="34" charset="0"/>
              </a:rPr>
              <a:t>$12 billion will be set aside for businesses in low-income and minority communities</a:t>
            </a:r>
          </a:p>
          <a:p>
            <a:pPr marL="342900" marR="0" lvl="0" indent="-342900" algn="just">
              <a:lnSpc>
                <a:spcPct val="107000"/>
              </a:lnSpc>
              <a:spcBef>
                <a:spcPts val="0"/>
              </a:spcBef>
              <a:spcAft>
                <a:spcPts val="0"/>
              </a:spcAft>
              <a:buFont typeface="Symbol" panose="05050102010706020507" pitchFamily="18" charset="2"/>
              <a:buChar char=""/>
            </a:pPr>
            <a:r>
              <a:rPr lang="en-US" dirty="0">
                <a:latin typeface="Calibri" panose="020F0502020204030204" pitchFamily="34" charset="0"/>
                <a:ea typeface="Calibri" panose="020F0502020204030204" pitchFamily="34" charset="0"/>
                <a:cs typeface="Arial" panose="020B0604020202020204" pitchFamily="34" charset="0"/>
              </a:rPr>
              <a:t>PPP2 will be available to borrowers that did not receive assistance from PPP1 and borrowers that did receive funds from the original PPP</a:t>
            </a:r>
          </a:p>
          <a:p>
            <a:pPr marL="342900" marR="0" lvl="0" indent="-342900" algn="just">
              <a:lnSpc>
                <a:spcPct val="107000"/>
              </a:lnSpc>
              <a:spcBef>
                <a:spcPts val="0"/>
              </a:spcBef>
              <a:spcAft>
                <a:spcPts val="0"/>
              </a:spcAft>
              <a:buFont typeface="Symbol" panose="05050102010706020507" pitchFamily="18" charset="2"/>
              <a:buChar char=""/>
            </a:pPr>
            <a:r>
              <a:rPr lang="en-US" dirty="0">
                <a:latin typeface="Calibri" panose="020F0502020204030204" pitchFamily="34" charset="0"/>
                <a:ea typeface="Calibri" panose="020F0502020204030204" pitchFamily="34" charset="0"/>
                <a:cs typeface="Arial" panose="020B0604020202020204" pitchFamily="34" charset="0"/>
              </a:rPr>
              <a:t>PPP2 recipients can receive up to $2 million if they meet the following criteria:</a:t>
            </a:r>
          </a:p>
          <a:p>
            <a:pPr marL="742950" marR="0" lvl="1" indent="-285750" algn="just">
              <a:lnSpc>
                <a:spcPct val="107000"/>
              </a:lnSpc>
              <a:spcBef>
                <a:spcPts val="0"/>
              </a:spcBef>
              <a:spcAft>
                <a:spcPts val="0"/>
              </a:spcAft>
              <a:buFont typeface="Courier New" panose="02070309020205020404" pitchFamily="49" charset="0"/>
              <a:buChar char="o"/>
            </a:pPr>
            <a:r>
              <a:rPr lang="en-US" dirty="0">
                <a:latin typeface="Calibri" panose="020F0502020204030204" pitchFamily="34" charset="0"/>
                <a:ea typeface="Calibri" panose="020F0502020204030204" pitchFamily="34" charset="0"/>
                <a:cs typeface="Arial" panose="020B0604020202020204" pitchFamily="34" charset="0"/>
              </a:rPr>
              <a:t>300 or fewer employees</a:t>
            </a:r>
          </a:p>
          <a:p>
            <a:pPr marL="742950" marR="0" lvl="1" indent="-285750" algn="just">
              <a:lnSpc>
                <a:spcPct val="107000"/>
              </a:lnSpc>
              <a:spcBef>
                <a:spcPts val="0"/>
              </a:spcBef>
              <a:spcAft>
                <a:spcPts val="0"/>
              </a:spcAft>
              <a:buFont typeface="Courier New" panose="02070309020205020404" pitchFamily="49" charset="0"/>
              <a:buChar char="o"/>
            </a:pPr>
            <a:r>
              <a:rPr lang="en-US" dirty="0">
                <a:latin typeface="Calibri" panose="020F0502020204030204" pitchFamily="34" charset="0"/>
                <a:ea typeface="Calibri" panose="020F0502020204030204" pitchFamily="34" charset="0"/>
                <a:cs typeface="Arial" panose="020B0604020202020204" pitchFamily="34" charset="0"/>
              </a:rPr>
              <a:t>Have used or will use the full amount of their first PPP loan</a:t>
            </a:r>
          </a:p>
          <a:p>
            <a:pPr marL="742950" marR="0" lvl="1" indent="-285750" algn="just">
              <a:lnSpc>
                <a:spcPct val="107000"/>
              </a:lnSpc>
              <a:spcBef>
                <a:spcPts val="0"/>
              </a:spcBef>
              <a:spcAft>
                <a:spcPts val="0"/>
              </a:spcAft>
              <a:buFont typeface="Courier New" panose="02070309020205020404" pitchFamily="49" charset="0"/>
              <a:buChar char="o"/>
            </a:pPr>
            <a:r>
              <a:rPr lang="en-US" dirty="0">
                <a:latin typeface="Calibri" panose="020F0502020204030204" pitchFamily="34" charset="0"/>
                <a:ea typeface="Calibri" panose="020F0502020204030204" pitchFamily="34" charset="0"/>
                <a:cs typeface="Arial" panose="020B0604020202020204" pitchFamily="34" charset="0"/>
              </a:rPr>
              <a:t>Can show a 25% revenue decline in any 2020 quarter compared to the same period in 2019</a:t>
            </a:r>
          </a:p>
          <a:p>
            <a:pPr marL="914400" marR="0" algn="just">
              <a:lnSpc>
                <a:spcPct val="107000"/>
              </a:lnSpc>
              <a:spcBef>
                <a:spcPts val="0"/>
              </a:spcBef>
              <a:spcAft>
                <a:spcPts val="0"/>
              </a:spcAft>
            </a:pPr>
            <a:r>
              <a:rPr lang="en-US" sz="1200" dirty="0">
                <a:latin typeface="Calibri" panose="020F0502020204030204" pitchFamily="34" charset="0"/>
                <a:ea typeface="Calibri" panose="020F0502020204030204" pitchFamily="34" charset="0"/>
                <a:cs typeface="Arial" panose="020B0604020202020204" pitchFamily="34" charset="0"/>
              </a:rPr>
              <a:t> </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572309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9339E-FDCE-4345-931E-2D0DC9787F74}"/>
              </a:ext>
            </a:extLst>
          </p:cNvPr>
          <p:cNvSpPr>
            <a:spLocks noGrp="1"/>
          </p:cNvSpPr>
          <p:nvPr>
            <p:ph type="ctrTitle"/>
          </p:nvPr>
        </p:nvSpPr>
        <p:spPr>
          <a:xfrm>
            <a:off x="76200" y="304800"/>
            <a:ext cx="7772400" cy="609600"/>
          </a:xfrm>
        </p:spPr>
        <p:txBody>
          <a:bodyPr/>
          <a:lstStyle/>
          <a:p>
            <a:r>
              <a:rPr lang="en-US" sz="2400" dirty="0">
                <a:solidFill>
                  <a:schemeClr val="tx2"/>
                </a:solidFill>
              </a:rPr>
              <a:t>Preliminary Consolidated COVID-19 Relief Bill </a:t>
            </a:r>
            <a:r>
              <a:rPr lang="en-US" sz="2000" dirty="0">
                <a:solidFill>
                  <a:schemeClr val="tx2"/>
                </a:solidFill>
              </a:rPr>
              <a:t>(Continued)</a:t>
            </a:r>
          </a:p>
        </p:txBody>
      </p:sp>
      <p:sp>
        <p:nvSpPr>
          <p:cNvPr id="4" name="Rectangle 3">
            <a:extLst>
              <a:ext uri="{FF2B5EF4-FFF2-40B4-BE49-F238E27FC236}">
                <a16:creationId xmlns:a16="http://schemas.microsoft.com/office/drawing/2014/main" id="{BE14F15F-8217-4DED-88B5-447A8B15410A}"/>
              </a:ext>
            </a:extLst>
          </p:cNvPr>
          <p:cNvSpPr/>
          <p:nvPr/>
        </p:nvSpPr>
        <p:spPr>
          <a:xfrm>
            <a:off x="132761" y="838200"/>
            <a:ext cx="8782639" cy="5413726"/>
          </a:xfrm>
          <a:prstGeom prst="rect">
            <a:avLst/>
          </a:prstGeom>
        </p:spPr>
        <p:txBody>
          <a:bodyPr wrap="square">
            <a:spAutoFit/>
          </a:bodyPr>
          <a:lstStyle/>
          <a:p>
            <a:pPr marL="342900" marR="0" lvl="0" indent="-342900" algn="just">
              <a:lnSpc>
                <a:spcPct val="107000"/>
              </a:lnSpc>
              <a:spcBef>
                <a:spcPts val="0"/>
              </a:spcBef>
              <a:spcAft>
                <a:spcPts val="0"/>
              </a:spcAft>
              <a:buFont typeface="Symbol" panose="05050102010706020507" pitchFamily="18" charset="2"/>
              <a:buChar char=""/>
            </a:pPr>
            <a:r>
              <a:rPr lang="en-US" dirty="0">
                <a:latin typeface="Calibri" panose="020F0502020204030204" pitchFamily="34" charset="0"/>
                <a:ea typeface="Calibri" panose="020F0502020204030204" pitchFamily="34" charset="0"/>
                <a:cs typeface="Arial" panose="020B0604020202020204" pitchFamily="34" charset="0"/>
              </a:rPr>
              <a:t>501(c)(6) must also meet these criteria, as well as prove that no more than 15% of their total activities and have cost no more than $1 million during the most recent tax year ending prior to 2/15/2020</a:t>
            </a:r>
          </a:p>
          <a:p>
            <a:pPr marL="342900" marR="0" lvl="0" indent="-342900" algn="just">
              <a:lnSpc>
                <a:spcPct val="107000"/>
              </a:lnSpc>
              <a:spcBef>
                <a:spcPts val="0"/>
              </a:spcBef>
              <a:spcAft>
                <a:spcPts val="0"/>
              </a:spcAft>
              <a:buFont typeface="Symbol" panose="05050102010706020507" pitchFamily="18" charset="2"/>
              <a:buChar char=""/>
            </a:pPr>
            <a:r>
              <a:rPr lang="en-US" dirty="0">
                <a:latin typeface="Calibri" panose="020F0502020204030204" pitchFamily="34" charset="0"/>
                <a:ea typeface="Calibri" panose="020F0502020204030204" pitchFamily="34" charset="0"/>
                <a:cs typeface="Arial" panose="020B0604020202020204" pitchFamily="34" charset="0"/>
              </a:rPr>
              <a:t>PPP2 will also permit first-time borrowers from the following groups:	</a:t>
            </a:r>
          </a:p>
          <a:p>
            <a:pPr marL="742950" marR="0" lvl="1" indent="-285750" algn="just">
              <a:lnSpc>
                <a:spcPct val="107000"/>
              </a:lnSpc>
              <a:spcBef>
                <a:spcPts val="0"/>
              </a:spcBef>
              <a:spcAft>
                <a:spcPts val="0"/>
              </a:spcAft>
              <a:buFont typeface="Courier New" panose="02070309020205020404" pitchFamily="49" charset="0"/>
              <a:buChar char="o"/>
            </a:pPr>
            <a:r>
              <a:rPr lang="en-US" dirty="0">
                <a:latin typeface="Calibri" panose="020F0502020204030204" pitchFamily="34" charset="0"/>
                <a:ea typeface="Calibri" panose="020F0502020204030204" pitchFamily="34" charset="0"/>
                <a:cs typeface="Arial" panose="020B0604020202020204" pitchFamily="34" charset="0"/>
              </a:rPr>
              <a:t>Businesses with 500 or fewer employees that are eligible for other SBA 7(a) loans</a:t>
            </a:r>
          </a:p>
          <a:p>
            <a:pPr marL="742950" marR="0" lvl="1" indent="-285750" algn="just">
              <a:lnSpc>
                <a:spcPct val="107000"/>
              </a:lnSpc>
              <a:spcBef>
                <a:spcPts val="0"/>
              </a:spcBef>
              <a:spcAft>
                <a:spcPts val="0"/>
              </a:spcAft>
              <a:buFont typeface="Courier New" panose="02070309020205020404" pitchFamily="49" charset="0"/>
              <a:buChar char="o"/>
            </a:pPr>
            <a:r>
              <a:rPr lang="en-US" dirty="0">
                <a:latin typeface="Calibri" panose="020F0502020204030204" pitchFamily="34" charset="0"/>
                <a:ea typeface="Calibri" panose="020F0502020204030204" pitchFamily="34" charset="0"/>
                <a:cs typeface="Arial" panose="020B0604020202020204" pitchFamily="34" charset="0"/>
              </a:rPr>
              <a:t>Sole proprietors, independent contractors, and eligible self-employed individuals</a:t>
            </a:r>
          </a:p>
          <a:p>
            <a:pPr marL="742950" marR="0" lvl="1" indent="-285750" algn="just">
              <a:lnSpc>
                <a:spcPct val="107000"/>
              </a:lnSpc>
              <a:spcBef>
                <a:spcPts val="0"/>
              </a:spcBef>
              <a:spcAft>
                <a:spcPts val="0"/>
              </a:spcAft>
              <a:buFont typeface="Courier New" panose="02070309020205020404" pitchFamily="49" charset="0"/>
              <a:buChar char="o"/>
            </a:pPr>
            <a:r>
              <a:rPr lang="en-US" dirty="0">
                <a:latin typeface="Calibri" panose="020F0502020204030204" pitchFamily="34" charset="0"/>
                <a:ea typeface="Calibri" panose="020F0502020204030204" pitchFamily="34" charset="0"/>
                <a:cs typeface="Arial" panose="020B0604020202020204" pitchFamily="34" charset="0"/>
              </a:rPr>
              <a:t>Not-for-profits, including churches</a:t>
            </a:r>
          </a:p>
          <a:p>
            <a:pPr marL="742950" marR="0" lvl="1" indent="-285750" algn="just">
              <a:lnSpc>
                <a:spcPct val="107000"/>
              </a:lnSpc>
              <a:spcBef>
                <a:spcPts val="0"/>
              </a:spcBef>
              <a:spcAft>
                <a:spcPts val="0"/>
              </a:spcAft>
              <a:buFont typeface="Courier New" panose="02070309020205020404" pitchFamily="49" charset="0"/>
              <a:buChar char="o"/>
            </a:pPr>
            <a:r>
              <a:rPr lang="en-US" dirty="0">
                <a:latin typeface="Calibri" panose="020F0502020204030204" pitchFamily="34" charset="0"/>
                <a:ea typeface="Calibri" panose="020F0502020204030204" pitchFamily="34" charset="0"/>
                <a:cs typeface="Arial" panose="020B0604020202020204" pitchFamily="34" charset="0"/>
              </a:rPr>
              <a:t>NAICS codes starting with 72 with fewer than 300 employees per location</a:t>
            </a:r>
          </a:p>
          <a:p>
            <a:pPr marL="342900" marR="0" lvl="0" indent="-342900" algn="just">
              <a:lnSpc>
                <a:spcPct val="107000"/>
              </a:lnSpc>
              <a:spcBef>
                <a:spcPts val="0"/>
              </a:spcBef>
              <a:spcAft>
                <a:spcPts val="0"/>
              </a:spcAft>
              <a:buFont typeface="Symbol" panose="05050102010706020507" pitchFamily="18" charset="2"/>
              <a:buChar char=""/>
            </a:pPr>
            <a:r>
              <a:rPr lang="en-US" dirty="0">
                <a:latin typeface="Calibri" panose="020F0502020204030204" pitchFamily="34" charset="0"/>
                <a:ea typeface="Calibri" panose="020F0502020204030204" pitchFamily="34" charset="0"/>
                <a:cs typeface="Arial" panose="020B0604020202020204" pitchFamily="34" charset="0"/>
              </a:rPr>
              <a:t>Borrowers that returned all or part of a previous PPP loan can re-apply for the maximum available to them</a:t>
            </a:r>
          </a:p>
          <a:p>
            <a:pPr marL="342900" marR="0" lvl="0" indent="-342900" algn="just">
              <a:lnSpc>
                <a:spcPct val="107000"/>
              </a:lnSpc>
              <a:spcBef>
                <a:spcPts val="0"/>
              </a:spcBef>
              <a:spcAft>
                <a:spcPts val="0"/>
              </a:spcAft>
              <a:buFont typeface="Symbol" panose="05050102010706020507" pitchFamily="18" charset="2"/>
              <a:buChar char=""/>
            </a:pPr>
            <a:r>
              <a:rPr lang="en-US" dirty="0">
                <a:latin typeface="Calibri" panose="020F0502020204030204" pitchFamily="34" charset="0"/>
                <a:ea typeface="Calibri" panose="020F0502020204030204" pitchFamily="34" charset="0"/>
                <a:cs typeface="Arial" panose="020B0604020202020204" pitchFamily="34" charset="0"/>
              </a:rPr>
              <a:t>In addition to the eligible costs under PPP1, the new Act will provide forgiveness for the following:</a:t>
            </a:r>
          </a:p>
          <a:p>
            <a:pPr marL="742950" marR="0" lvl="1" indent="-285750" algn="just">
              <a:lnSpc>
                <a:spcPct val="107000"/>
              </a:lnSpc>
              <a:spcBef>
                <a:spcPts val="0"/>
              </a:spcBef>
              <a:spcAft>
                <a:spcPts val="0"/>
              </a:spcAft>
              <a:buFont typeface="Courier New" panose="02070309020205020404" pitchFamily="49" charset="0"/>
              <a:buChar char="o"/>
            </a:pPr>
            <a:r>
              <a:rPr lang="en-US" dirty="0">
                <a:latin typeface="Calibri" panose="020F0502020204030204" pitchFamily="34" charset="0"/>
                <a:ea typeface="Calibri" panose="020F0502020204030204" pitchFamily="34" charset="0"/>
                <a:cs typeface="Arial" panose="020B0604020202020204" pitchFamily="34" charset="0"/>
              </a:rPr>
              <a:t>Covered worker protection and facility modification expenditures, including PPE, to comply with COVID-19 federal health and safety guidelines</a:t>
            </a:r>
          </a:p>
          <a:p>
            <a:pPr marL="742950" marR="0" lvl="1" indent="-285750" algn="just">
              <a:lnSpc>
                <a:spcPct val="107000"/>
              </a:lnSpc>
              <a:spcBef>
                <a:spcPts val="0"/>
              </a:spcBef>
              <a:spcAft>
                <a:spcPts val="0"/>
              </a:spcAft>
              <a:buFont typeface="Courier New" panose="02070309020205020404" pitchFamily="49" charset="0"/>
              <a:buChar char="o"/>
            </a:pPr>
            <a:r>
              <a:rPr lang="en-US" dirty="0">
                <a:latin typeface="Calibri" panose="020F0502020204030204" pitchFamily="34" charset="0"/>
                <a:ea typeface="Calibri" panose="020F0502020204030204" pitchFamily="34" charset="0"/>
                <a:cs typeface="Arial" panose="020B0604020202020204" pitchFamily="34" charset="0"/>
              </a:rPr>
              <a:t>Expenditures to suppliers that are essential at the time of purchase </a:t>
            </a:r>
          </a:p>
          <a:p>
            <a:pPr marL="742950" marR="0" lvl="1" indent="-285750" algn="just">
              <a:lnSpc>
                <a:spcPct val="107000"/>
              </a:lnSpc>
              <a:spcBef>
                <a:spcPts val="0"/>
              </a:spcBef>
              <a:spcAft>
                <a:spcPts val="0"/>
              </a:spcAft>
              <a:buFont typeface="Courier New" panose="02070309020205020404" pitchFamily="49" charset="0"/>
              <a:buChar char="o"/>
            </a:pPr>
            <a:r>
              <a:rPr lang="en-US" dirty="0">
                <a:latin typeface="Calibri" panose="020F0502020204030204" pitchFamily="34" charset="0"/>
                <a:ea typeface="Calibri" panose="020F0502020204030204" pitchFamily="34" charset="0"/>
                <a:cs typeface="Arial" panose="020B0604020202020204" pitchFamily="34" charset="0"/>
              </a:rPr>
              <a:t>Covered operating costs, including software and cloud computing and accounting needs</a:t>
            </a:r>
          </a:p>
          <a:p>
            <a:pPr marL="914400" marR="0" algn="just">
              <a:lnSpc>
                <a:spcPct val="107000"/>
              </a:lnSpc>
              <a:spcBef>
                <a:spcPts val="0"/>
              </a:spcBef>
              <a:spcAft>
                <a:spcPts val="0"/>
              </a:spcAft>
            </a:pPr>
            <a:r>
              <a:rPr lang="en-US" dirty="0">
                <a:latin typeface="Calibri" panose="020F0502020204030204" pitchFamily="34" charset="0"/>
                <a:ea typeface="Calibri" panose="020F0502020204030204" pitchFamily="34" charset="0"/>
                <a:cs typeface="Arial" panose="020B0604020202020204" pitchFamily="34" charset="0"/>
              </a:rPr>
              <a:t> </a:t>
            </a:r>
          </a:p>
        </p:txBody>
      </p:sp>
    </p:spTree>
    <p:extLst>
      <p:ext uri="{BB962C8B-B14F-4D97-AF65-F5344CB8AC3E}">
        <p14:creationId xmlns:p14="http://schemas.microsoft.com/office/powerpoint/2010/main" val="3395091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9339E-FDCE-4345-931E-2D0DC9787F74}"/>
              </a:ext>
            </a:extLst>
          </p:cNvPr>
          <p:cNvSpPr>
            <a:spLocks noGrp="1"/>
          </p:cNvSpPr>
          <p:nvPr>
            <p:ph type="ctrTitle"/>
          </p:nvPr>
        </p:nvSpPr>
        <p:spPr>
          <a:xfrm>
            <a:off x="76200" y="304800"/>
            <a:ext cx="7772400" cy="609600"/>
          </a:xfrm>
        </p:spPr>
        <p:txBody>
          <a:bodyPr/>
          <a:lstStyle/>
          <a:p>
            <a:r>
              <a:rPr lang="en-US" sz="2400" dirty="0">
                <a:solidFill>
                  <a:schemeClr val="tx2"/>
                </a:solidFill>
              </a:rPr>
              <a:t>Preliminary Consolidated COVID-19 Relief Bill </a:t>
            </a:r>
            <a:r>
              <a:rPr lang="en-US" sz="2000" dirty="0">
                <a:solidFill>
                  <a:schemeClr val="tx2"/>
                </a:solidFill>
              </a:rPr>
              <a:t>(Continued)</a:t>
            </a:r>
          </a:p>
        </p:txBody>
      </p:sp>
      <p:sp>
        <p:nvSpPr>
          <p:cNvPr id="4" name="Rectangle 3">
            <a:extLst>
              <a:ext uri="{FF2B5EF4-FFF2-40B4-BE49-F238E27FC236}">
                <a16:creationId xmlns:a16="http://schemas.microsoft.com/office/drawing/2014/main" id="{BE14F15F-8217-4DED-88B5-447A8B15410A}"/>
              </a:ext>
            </a:extLst>
          </p:cNvPr>
          <p:cNvSpPr/>
          <p:nvPr/>
        </p:nvSpPr>
        <p:spPr>
          <a:xfrm>
            <a:off x="24353" y="618241"/>
            <a:ext cx="8782639" cy="2054986"/>
          </a:xfrm>
          <a:prstGeom prst="rect">
            <a:avLst/>
          </a:prstGeom>
        </p:spPr>
        <p:txBody>
          <a:bodyPr wrap="square">
            <a:spAutoFit/>
          </a:bodyPr>
          <a:lstStyle/>
          <a:p>
            <a:pPr marL="914400" marR="0" algn="just">
              <a:lnSpc>
                <a:spcPct val="107000"/>
              </a:lnSpc>
              <a:spcBef>
                <a:spcPts val="0"/>
              </a:spcBef>
              <a:spcAft>
                <a:spcPts val="0"/>
              </a:spcAft>
            </a:pPr>
            <a:r>
              <a:rPr lang="en-US" sz="1200" dirty="0">
                <a:latin typeface="Calibri" panose="020F0502020204030204" pitchFamily="34" charset="0"/>
                <a:ea typeface="Calibri" panose="020F0502020204030204" pitchFamily="34" charset="0"/>
                <a:cs typeface="Arial" panose="020B0604020202020204" pitchFamily="34" charset="0"/>
              </a:rPr>
              <a:t> </a:t>
            </a:r>
            <a:endParaRPr lang="en-US" sz="11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07000"/>
              </a:lnSpc>
              <a:spcBef>
                <a:spcPts val="0"/>
              </a:spcBef>
              <a:spcAft>
                <a:spcPts val="0"/>
              </a:spcAft>
              <a:buFont typeface="Symbol" panose="05050102010706020507" pitchFamily="18" charset="2"/>
              <a:buChar char=""/>
            </a:pPr>
            <a:r>
              <a:rPr lang="en-US" dirty="0">
                <a:latin typeface="Calibri" panose="020F0502020204030204" pitchFamily="34" charset="0"/>
                <a:ea typeface="Calibri" panose="020F0502020204030204" pitchFamily="34" charset="0"/>
                <a:cs typeface="Arial" panose="020B0604020202020204" pitchFamily="34" charset="0"/>
              </a:rPr>
              <a:t>As with PPP1, borrowers must spend 60% of the funds on payroll over a covered period of either 8 or 24 weeks</a:t>
            </a:r>
          </a:p>
          <a:p>
            <a:pPr marL="342900" marR="0" lvl="0" indent="-342900" algn="just">
              <a:lnSpc>
                <a:spcPct val="107000"/>
              </a:lnSpc>
              <a:spcBef>
                <a:spcPts val="0"/>
              </a:spcBef>
              <a:spcAft>
                <a:spcPts val="0"/>
              </a:spcAft>
              <a:buFont typeface="Symbol" panose="05050102010706020507" pitchFamily="18" charset="2"/>
              <a:buChar char=""/>
            </a:pPr>
            <a:r>
              <a:rPr lang="en-US" dirty="0">
                <a:latin typeface="Calibri" panose="020F0502020204030204" pitchFamily="34" charset="0"/>
                <a:ea typeface="Calibri" panose="020F0502020204030204" pitchFamily="34" charset="0"/>
                <a:cs typeface="Arial" panose="020B0604020202020204" pitchFamily="34" charset="0"/>
              </a:rPr>
              <a:t>Also, borrowers can receive up to 2.5X average monthly payroll, up to $2 million, except for NAICS code 72 entities, which can get 3.5X their average payroll costs, up to $2 million</a:t>
            </a:r>
          </a:p>
          <a:p>
            <a:pPr marL="342900" marR="0" lvl="0" indent="-342900" algn="just">
              <a:lnSpc>
                <a:spcPct val="107000"/>
              </a:lnSpc>
              <a:spcBef>
                <a:spcPts val="0"/>
              </a:spcBef>
              <a:spcAft>
                <a:spcPts val="0"/>
              </a:spcAft>
              <a:buFont typeface="Symbol" panose="05050102010706020507" pitchFamily="18" charset="2"/>
              <a:buChar char=""/>
            </a:pPr>
            <a:endParaRPr lang="en-US"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803064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9339E-FDCE-4345-931E-2D0DC9787F74}"/>
              </a:ext>
            </a:extLst>
          </p:cNvPr>
          <p:cNvSpPr>
            <a:spLocks noGrp="1"/>
          </p:cNvSpPr>
          <p:nvPr>
            <p:ph type="ctrTitle"/>
          </p:nvPr>
        </p:nvSpPr>
        <p:spPr>
          <a:xfrm>
            <a:off x="76200" y="304800"/>
            <a:ext cx="7772400" cy="609600"/>
          </a:xfrm>
        </p:spPr>
        <p:txBody>
          <a:bodyPr/>
          <a:lstStyle/>
          <a:p>
            <a:r>
              <a:rPr lang="en-US" sz="2400" dirty="0">
                <a:solidFill>
                  <a:schemeClr val="tx2"/>
                </a:solidFill>
              </a:rPr>
              <a:t>Preliminary Consolidated COVID-19 Relief Bill </a:t>
            </a:r>
            <a:r>
              <a:rPr lang="en-US" sz="2000" dirty="0">
                <a:solidFill>
                  <a:schemeClr val="tx2"/>
                </a:solidFill>
              </a:rPr>
              <a:t>(Continued)</a:t>
            </a:r>
          </a:p>
        </p:txBody>
      </p:sp>
      <p:sp>
        <p:nvSpPr>
          <p:cNvPr id="4" name="Rectangle 3">
            <a:extLst>
              <a:ext uri="{FF2B5EF4-FFF2-40B4-BE49-F238E27FC236}">
                <a16:creationId xmlns:a16="http://schemas.microsoft.com/office/drawing/2014/main" id="{BE14F15F-8217-4DED-88B5-447A8B15410A}"/>
              </a:ext>
            </a:extLst>
          </p:cNvPr>
          <p:cNvSpPr/>
          <p:nvPr/>
        </p:nvSpPr>
        <p:spPr>
          <a:xfrm>
            <a:off x="0" y="609600"/>
            <a:ext cx="8782639" cy="5417573"/>
          </a:xfrm>
          <a:prstGeom prst="rect">
            <a:avLst/>
          </a:prstGeom>
        </p:spPr>
        <p:txBody>
          <a:bodyPr wrap="square">
            <a:spAutoFit/>
          </a:bodyPr>
          <a:lstStyle/>
          <a:p>
            <a:pPr marL="914400" marR="0" algn="just">
              <a:lnSpc>
                <a:spcPct val="107000"/>
              </a:lnSpc>
              <a:spcBef>
                <a:spcPts val="0"/>
              </a:spcBef>
              <a:spcAft>
                <a:spcPts val="0"/>
              </a:spcAft>
            </a:pPr>
            <a:r>
              <a:rPr lang="en-US" sz="1200" dirty="0">
                <a:latin typeface="Calibri" panose="020F0502020204030204" pitchFamily="34" charset="0"/>
                <a:ea typeface="Calibri" panose="020F0502020204030204" pitchFamily="34" charset="0"/>
                <a:cs typeface="Arial" panose="020B0604020202020204" pitchFamily="34" charset="0"/>
              </a:rPr>
              <a:t> </a:t>
            </a:r>
            <a:endParaRPr lang="en-US" sz="11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07000"/>
              </a:lnSpc>
              <a:spcBef>
                <a:spcPts val="0"/>
              </a:spcBef>
              <a:spcAft>
                <a:spcPts val="0"/>
              </a:spcAft>
              <a:buFont typeface="Symbol" panose="05050102010706020507" pitchFamily="18" charset="2"/>
              <a:buChar char=""/>
            </a:pPr>
            <a:r>
              <a:rPr lang="en-US" dirty="0">
                <a:latin typeface="Calibri" panose="020F0502020204030204" pitchFamily="34" charset="0"/>
                <a:ea typeface="Calibri" panose="020F0502020204030204" pitchFamily="34" charset="0"/>
                <a:cs typeface="Arial" panose="020B0604020202020204" pitchFamily="34" charset="0"/>
              </a:rPr>
              <a:t>PPP forgiveness for loans of $150,000 or less has been further simplified so that all that will be needed is a 1-page certification that includes the following:</a:t>
            </a:r>
          </a:p>
          <a:p>
            <a:pPr marL="742950" marR="0" lvl="1" indent="-285750" algn="just">
              <a:lnSpc>
                <a:spcPct val="107000"/>
              </a:lnSpc>
              <a:spcBef>
                <a:spcPts val="0"/>
              </a:spcBef>
              <a:spcAft>
                <a:spcPts val="0"/>
              </a:spcAft>
              <a:buFont typeface="Courier New" panose="02070309020205020404" pitchFamily="49" charset="0"/>
              <a:buChar char="o"/>
            </a:pPr>
            <a:r>
              <a:rPr lang="en-US" dirty="0">
                <a:latin typeface="Calibri" panose="020F0502020204030204" pitchFamily="34" charset="0"/>
                <a:ea typeface="Calibri" panose="020F0502020204030204" pitchFamily="34" charset="0"/>
                <a:cs typeface="Arial" panose="020B0604020202020204" pitchFamily="34" charset="0"/>
              </a:rPr>
              <a:t>The number of employees the borrower was able to retain because of the loan</a:t>
            </a:r>
          </a:p>
          <a:p>
            <a:pPr marL="742950" marR="0" lvl="1" indent="-285750" algn="just">
              <a:lnSpc>
                <a:spcPct val="107000"/>
              </a:lnSpc>
              <a:spcBef>
                <a:spcPts val="0"/>
              </a:spcBef>
              <a:spcAft>
                <a:spcPts val="0"/>
              </a:spcAft>
              <a:buFont typeface="Courier New" panose="02070309020205020404" pitchFamily="49" charset="0"/>
              <a:buChar char="o"/>
            </a:pPr>
            <a:r>
              <a:rPr lang="en-US" dirty="0">
                <a:latin typeface="Calibri" panose="020F0502020204030204" pitchFamily="34" charset="0"/>
                <a:ea typeface="Calibri" panose="020F0502020204030204" pitchFamily="34" charset="0"/>
                <a:cs typeface="Arial" panose="020B0604020202020204" pitchFamily="34" charset="0"/>
              </a:rPr>
              <a:t>The estimated total amount of the loan spent on payroll</a:t>
            </a:r>
          </a:p>
          <a:p>
            <a:pPr marL="742950" marR="0" lvl="1" indent="-285750" algn="just">
              <a:lnSpc>
                <a:spcPct val="107000"/>
              </a:lnSpc>
              <a:spcBef>
                <a:spcPts val="0"/>
              </a:spcBef>
              <a:spcAft>
                <a:spcPts val="0"/>
              </a:spcAft>
              <a:buFont typeface="Courier New" panose="02070309020205020404" pitchFamily="49" charset="0"/>
              <a:buChar char="o"/>
            </a:pPr>
            <a:r>
              <a:rPr lang="en-US" dirty="0">
                <a:latin typeface="Calibri" panose="020F0502020204030204" pitchFamily="34" charset="0"/>
                <a:ea typeface="Calibri" panose="020F0502020204030204" pitchFamily="34" charset="0"/>
                <a:cs typeface="Arial" panose="020B0604020202020204" pitchFamily="34" charset="0"/>
              </a:rPr>
              <a:t>The total loan amount</a:t>
            </a:r>
          </a:p>
          <a:p>
            <a:pPr marL="342900" marR="0" lvl="0" indent="-342900" algn="just">
              <a:lnSpc>
                <a:spcPct val="107000"/>
              </a:lnSpc>
              <a:spcBef>
                <a:spcPts val="0"/>
              </a:spcBef>
              <a:spcAft>
                <a:spcPts val="0"/>
              </a:spcAft>
              <a:buFont typeface="Symbol" panose="05050102010706020507" pitchFamily="18" charset="2"/>
              <a:buChar char=""/>
            </a:pPr>
            <a:r>
              <a:rPr lang="en-US" dirty="0">
                <a:latin typeface="Calibri" panose="020F0502020204030204" pitchFamily="34" charset="0"/>
                <a:ea typeface="Calibri" panose="020F0502020204030204" pitchFamily="34" charset="0"/>
                <a:cs typeface="Arial" panose="020B0604020202020204" pitchFamily="34" charset="0"/>
              </a:rPr>
              <a:t>The certification document must be produced by the SBA within 24 days of the bill’s enactment and may not require additional materials unless necessary to substantiate revenue loss requirements</a:t>
            </a:r>
          </a:p>
          <a:p>
            <a:pPr marL="742950" marR="0" lvl="1" indent="-285750" algn="just">
              <a:lnSpc>
                <a:spcPct val="107000"/>
              </a:lnSpc>
              <a:spcBef>
                <a:spcPts val="0"/>
              </a:spcBef>
              <a:spcAft>
                <a:spcPts val="0"/>
              </a:spcAft>
              <a:buFont typeface="Symbol" panose="05050102010706020507" pitchFamily="18" charset="2"/>
              <a:buChar char=""/>
            </a:pPr>
            <a:r>
              <a:rPr lang="en-US" dirty="0">
                <a:latin typeface="Calibri" panose="020F0502020204030204" pitchFamily="34" charset="0"/>
                <a:ea typeface="Calibri" panose="020F0502020204030204" pitchFamily="34" charset="0"/>
                <a:cs typeface="Arial" panose="020B0604020202020204" pitchFamily="34" charset="0"/>
              </a:rPr>
              <a:t>Borrowers must retain relevant records related to employment for 4 years and other records for 3 years in the event the agency wants to check for fraud</a:t>
            </a:r>
          </a:p>
          <a:p>
            <a:pPr marL="742950" marR="0" lvl="1" indent="-285750" algn="just">
              <a:lnSpc>
                <a:spcPct val="107000"/>
              </a:lnSpc>
              <a:spcBef>
                <a:spcPts val="0"/>
              </a:spcBef>
              <a:spcAft>
                <a:spcPts val="0"/>
              </a:spcAft>
              <a:buFont typeface="Symbol" panose="05050102010706020507" pitchFamily="18" charset="2"/>
              <a:buChar char=""/>
            </a:pPr>
            <a:r>
              <a:rPr lang="en-US" dirty="0">
                <a:latin typeface="Calibri" panose="020F0502020204030204" pitchFamily="34" charset="0"/>
                <a:ea typeface="Calibri" panose="020F0502020204030204" pitchFamily="34" charset="0"/>
                <a:cs typeface="Arial" panose="020B0604020202020204" pitchFamily="34" charset="0"/>
              </a:rPr>
              <a:t>Repeals the requirement that PPP borrowers deduct the amount of their EIDL first advance from their PPP forgiveness amount</a:t>
            </a:r>
          </a:p>
          <a:p>
            <a:pPr marL="742950" marR="0" lvl="1" indent="-285750" algn="just">
              <a:lnSpc>
                <a:spcPct val="107000"/>
              </a:lnSpc>
              <a:spcBef>
                <a:spcPts val="0"/>
              </a:spcBef>
              <a:spcAft>
                <a:spcPts val="0"/>
              </a:spcAft>
              <a:buFont typeface="Symbol" panose="05050102010706020507" pitchFamily="18" charset="2"/>
              <a:buChar char=""/>
            </a:pPr>
            <a:r>
              <a:rPr lang="en-US" dirty="0">
                <a:latin typeface="Calibri" panose="020F0502020204030204" pitchFamily="34" charset="0"/>
                <a:ea typeface="Calibri" panose="020F0502020204030204" pitchFamily="34" charset="0"/>
                <a:cs typeface="Arial" panose="020B0604020202020204" pitchFamily="34" charset="0"/>
              </a:rPr>
              <a:t>Set asides included to support borrowers with 10 or fewer employees, first-time PPP borrowers made eligible under the new guidelines, and loans made by community lenders</a:t>
            </a:r>
          </a:p>
          <a:p>
            <a:pPr marL="742950" marR="0" lvl="1" indent="-285750" algn="just">
              <a:lnSpc>
                <a:spcPct val="107000"/>
              </a:lnSpc>
              <a:spcBef>
                <a:spcPts val="0"/>
              </a:spcBef>
              <a:spcAft>
                <a:spcPts val="800"/>
              </a:spcAft>
              <a:buFont typeface="Symbol" panose="05050102010706020507" pitchFamily="18" charset="2"/>
              <a:buChar char=""/>
            </a:pPr>
            <a:r>
              <a:rPr lang="en-US" dirty="0">
                <a:latin typeface="Calibri" panose="020F0502020204030204" pitchFamily="34" charset="0"/>
                <a:ea typeface="Calibri" panose="020F0502020204030204" pitchFamily="34" charset="0"/>
                <a:cs typeface="Arial" panose="020B0604020202020204" pitchFamily="34" charset="0"/>
              </a:rPr>
              <a:t>Business expenses paid with forgiven PPP loans will be tax-deductible</a:t>
            </a:r>
          </a:p>
          <a:p>
            <a:pPr marL="285750" indent="-285750" algn="just">
              <a:lnSpc>
                <a:spcPct val="107000"/>
              </a:lnSpc>
              <a:spcAft>
                <a:spcPts val="800"/>
              </a:spcAft>
              <a:buFont typeface="Symbol" panose="05050102010706020507" pitchFamily="18" charset="2"/>
              <a:buChar char=""/>
            </a:pPr>
            <a:r>
              <a:rPr lang="en-US" dirty="0">
                <a:latin typeface="Calibri" panose="020F0502020204030204" pitchFamily="34" charset="0"/>
                <a:ea typeface="Calibri" panose="020F0502020204030204" pitchFamily="34" charset="0"/>
                <a:cs typeface="Arial" panose="020B0604020202020204" pitchFamily="34" charset="0"/>
              </a:rPr>
              <a:t>It now also appears that the Pandemic Unemployment will be extended.</a:t>
            </a:r>
          </a:p>
        </p:txBody>
      </p:sp>
    </p:spTree>
    <p:extLst>
      <p:ext uri="{BB962C8B-B14F-4D97-AF65-F5344CB8AC3E}">
        <p14:creationId xmlns:p14="http://schemas.microsoft.com/office/powerpoint/2010/main" val="22238254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1D2A3A-8A26-4E92-8BAE-AADB834E27F1}"/>
              </a:ext>
            </a:extLst>
          </p:cNvPr>
          <p:cNvSpPr>
            <a:spLocks noGrp="1"/>
          </p:cNvSpPr>
          <p:nvPr>
            <p:ph type="ctrTitle"/>
          </p:nvPr>
        </p:nvSpPr>
        <p:spPr>
          <a:xfrm>
            <a:off x="457200" y="381001"/>
            <a:ext cx="7772400" cy="762000"/>
          </a:xfrm>
        </p:spPr>
        <p:txBody>
          <a:bodyPr/>
          <a:lstStyle/>
          <a:p>
            <a:r>
              <a:rPr lang="en-US" dirty="0"/>
              <a:t>Timeline of Bill</a:t>
            </a:r>
            <a:br>
              <a:rPr lang="en-US" dirty="0"/>
            </a:br>
            <a:endParaRPr lang="en-US" dirty="0"/>
          </a:p>
        </p:txBody>
      </p:sp>
      <p:sp>
        <p:nvSpPr>
          <p:cNvPr id="3" name="Subtitle 2">
            <a:extLst>
              <a:ext uri="{FF2B5EF4-FFF2-40B4-BE49-F238E27FC236}">
                <a16:creationId xmlns:a16="http://schemas.microsoft.com/office/drawing/2014/main" id="{ADFADA0B-36BB-4D87-BB26-F43AC04E2ABD}"/>
              </a:ext>
            </a:extLst>
          </p:cNvPr>
          <p:cNvSpPr>
            <a:spLocks noGrp="1"/>
          </p:cNvSpPr>
          <p:nvPr>
            <p:ph type="subTitle" idx="1"/>
          </p:nvPr>
        </p:nvSpPr>
        <p:spPr>
          <a:xfrm>
            <a:off x="76200" y="1144572"/>
            <a:ext cx="8686800" cy="1752600"/>
          </a:xfrm>
        </p:spPr>
        <p:txBody>
          <a:bodyPr/>
          <a:lstStyle/>
          <a:p>
            <a:pPr marL="457200" indent="-457200" algn="l">
              <a:buFont typeface="Arial" panose="020B0604020202020204" pitchFamily="34" charset="0"/>
              <a:buChar char="•"/>
            </a:pPr>
            <a:r>
              <a:rPr lang="en-US" dirty="0">
                <a:solidFill>
                  <a:schemeClr val="tx1"/>
                </a:solidFill>
              </a:rPr>
              <a:t>The President signed the Pandemic Relief Bill 12/27/20</a:t>
            </a:r>
          </a:p>
          <a:p>
            <a:pPr marL="457200" indent="-457200" algn="l">
              <a:buFont typeface="Arial" panose="020B0604020202020204" pitchFamily="34" charset="0"/>
              <a:buChar char="•"/>
            </a:pPr>
            <a:r>
              <a:rPr lang="en-US" dirty="0">
                <a:solidFill>
                  <a:schemeClr val="tx1"/>
                </a:solidFill>
              </a:rPr>
              <a:t> SBA and Treasury should release guidance within 10 days for lenders and borrowers.  </a:t>
            </a:r>
          </a:p>
          <a:p>
            <a:pPr marL="457200" indent="-457200" algn="l">
              <a:buFont typeface="Arial" panose="020B0604020202020204" pitchFamily="34" charset="0"/>
              <a:buChar char="•"/>
            </a:pPr>
            <a:r>
              <a:rPr lang="en-US" dirty="0">
                <a:solidFill>
                  <a:schemeClr val="tx1"/>
                </a:solidFill>
              </a:rPr>
              <a:t>Lending Community will have to accept terms of the loan application before they open portals.</a:t>
            </a:r>
          </a:p>
          <a:p>
            <a:pPr marL="457200" indent="-457200" algn="l">
              <a:buFont typeface="Arial" panose="020B0604020202020204" pitchFamily="34" charset="0"/>
              <a:buChar char="•"/>
            </a:pPr>
            <a:r>
              <a:rPr lang="en-US" dirty="0">
                <a:solidFill>
                  <a:schemeClr val="tx1"/>
                </a:solidFill>
              </a:rPr>
              <a:t>SBDC will offer more detailed webinars around the middle of January 2021.</a:t>
            </a:r>
          </a:p>
          <a:p>
            <a:r>
              <a:rPr lang="en-US" dirty="0">
                <a:solidFill>
                  <a:schemeClr val="tx1"/>
                </a:solidFill>
              </a:rPr>
              <a:t> </a:t>
            </a:r>
          </a:p>
          <a:p>
            <a:endParaRPr lang="en-US" dirty="0"/>
          </a:p>
        </p:txBody>
      </p:sp>
    </p:spTree>
    <p:extLst>
      <p:ext uri="{BB962C8B-B14F-4D97-AF65-F5344CB8AC3E}">
        <p14:creationId xmlns:p14="http://schemas.microsoft.com/office/powerpoint/2010/main" val="33028755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4B7FF54-BFBA-4419-9A0F-6AFF748879E6}"/>
              </a:ext>
            </a:extLst>
          </p:cNvPr>
          <p:cNvPicPr>
            <a:picLocks noChangeAspect="1"/>
          </p:cNvPicPr>
          <p:nvPr/>
        </p:nvPicPr>
        <p:blipFill>
          <a:blip r:embed="rId2"/>
          <a:stretch>
            <a:fillRect/>
          </a:stretch>
        </p:blipFill>
        <p:spPr>
          <a:xfrm>
            <a:off x="4560412" y="3426100"/>
            <a:ext cx="23175" cy="5800"/>
          </a:xfrm>
          <a:prstGeom prst="rect">
            <a:avLst/>
          </a:prstGeom>
        </p:spPr>
      </p:pic>
      <p:pic>
        <p:nvPicPr>
          <p:cNvPr id="5" name="Picture 4">
            <a:extLst>
              <a:ext uri="{FF2B5EF4-FFF2-40B4-BE49-F238E27FC236}">
                <a16:creationId xmlns:a16="http://schemas.microsoft.com/office/drawing/2014/main" id="{8418969D-9A65-4676-B226-64F64AAB18FA}"/>
              </a:ext>
            </a:extLst>
          </p:cNvPr>
          <p:cNvPicPr>
            <a:picLocks noChangeAspect="1"/>
          </p:cNvPicPr>
          <p:nvPr/>
        </p:nvPicPr>
        <p:blipFill>
          <a:blip r:embed="rId2"/>
          <a:stretch>
            <a:fillRect/>
          </a:stretch>
        </p:blipFill>
        <p:spPr>
          <a:xfrm>
            <a:off x="4615010" y="3600452"/>
            <a:ext cx="23175" cy="5800"/>
          </a:xfrm>
          <a:prstGeom prst="rect">
            <a:avLst/>
          </a:prstGeom>
        </p:spPr>
      </p:pic>
      <p:pic>
        <p:nvPicPr>
          <p:cNvPr id="7" name="Picture 6">
            <a:extLst>
              <a:ext uri="{FF2B5EF4-FFF2-40B4-BE49-F238E27FC236}">
                <a16:creationId xmlns:a16="http://schemas.microsoft.com/office/drawing/2014/main" id="{EB1F020A-CB64-4D30-A7EC-C004C3D5D726}"/>
              </a:ext>
            </a:extLst>
          </p:cNvPr>
          <p:cNvPicPr>
            <a:picLocks noChangeAspect="1"/>
          </p:cNvPicPr>
          <p:nvPr/>
        </p:nvPicPr>
        <p:blipFill>
          <a:blip r:embed="rId2"/>
          <a:stretch>
            <a:fillRect/>
          </a:stretch>
        </p:blipFill>
        <p:spPr>
          <a:xfrm>
            <a:off x="4712812" y="3578500"/>
            <a:ext cx="23175" cy="5800"/>
          </a:xfrm>
          <a:prstGeom prst="rect">
            <a:avLst/>
          </a:prstGeom>
        </p:spPr>
      </p:pic>
      <p:pic>
        <p:nvPicPr>
          <p:cNvPr id="10" name="Picture 9" descr="SBA_EIDL_Program_and_Reconsideration_UPDATED  12-9-2020.2.pdf - Adobe Acrobat Reader DC">
            <a:extLst>
              <a:ext uri="{FF2B5EF4-FFF2-40B4-BE49-F238E27FC236}">
                <a16:creationId xmlns:a16="http://schemas.microsoft.com/office/drawing/2014/main" id="{56E215EB-BFC4-4F52-8FBE-A038B4D57A9A}"/>
              </a:ext>
            </a:extLst>
          </p:cNvPr>
          <p:cNvPicPr>
            <a:picLocks noChangeAspect="1"/>
          </p:cNvPicPr>
          <p:nvPr/>
        </p:nvPicPr>
        <p:blipFill rotWithShape="1">
          <a:blip r:embed="rId3">
            <a:extLst>
              <a:ext uri="{28A0092B-C50C-407E-A947-70E740481C1C}">
                <a14:useLocalDpi xmlns:a14="http://schemas.microsoft.com/office/drawing/2010/main" val="0"/>
              </a:ext>
            </a:extLst>
          </a:blip>
          <a:srcRect l="5000" t="19945" r="20000" b="-1425"/>
          <a:stretch/>
        </p:blipFill>
        <p:spPr>
          <a:xfrm>
            <a:off x="228599" y="381000"/>
            <a:ext cx="8873229" cy="5638800"/>
          </a:xfrm>
          <a:prstGeom prst="rect">
            <a:avLst/>
          </a:prstGeom>
        </p:spPr>
      </p:pic>
      <p:sp>
        <p:nvSpPr>
          <p:cNvPr id="11" name="TextBox 10">
            <a:extLst>
              <a:ext uri="{FF2B5EF4-FFF2-40B4-BE49-F238E27FC236}">
                <a16:creationId xmlns:a16="http://schemas.microsoft.com/office/drawing/2014/main" id="{23D968E7-5D73-4D18-A193-A975AC2F5263}"/>
              </a:ext>
            </a:extLst>
          </p:cNvPr>
          <p:cNvSpPr txBox="1"/>
          <p:nvPr/>
        </p:nvSpPr>
        <p:spPr>
          <a:xfrm>
            <a:off x="1295400" y="5257800"/>
            <a:ext cx="2209800" cy="369332"/>
          </a:xfrm>
          <a:prstGeom prst="rect">
            <a:avLst/>
          </a:prstGeom>
          <a:solidFill>
            <a:schemeClr val="accent3"/>
          </a:solidFill>
        </p:spPr>
        <p:txBody>
          <a:bodyPr wrap="square" rtlCol="0">
            <a:spAutoFit/>
          </a:bodyPr>
          <a:lstStyle/>
          <a:p>
            <a:endParaRPr lang="en-US" dirty="0"/>
          </a:p>
        </p:txBody>
      </p:sp>
    </p:spTree>
    <p:extLst>
      <p:ext uri="{BB962C8B-B14F-4D97-AF65-F5344CB8AC3E}">
        <p14:creationId xmlns:p14="http://schemas.microsoft.com/office/powerpoint/2010/main" val="40239242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4B7FF54-BFBA-4419-9A0F-6AFF748879E6}"/>
              </a:ext>
            </a:extLst>
          </p:cNvPr>
          <p:cNvPicPr>
            <a:picLocks noChangeAspect="1"/>
          </p:cNvPicPr>
          <p:nvPr/>
        </p:nvPicPr>
        <p:blipFill>
          <a:blip r:embed="rId2"/>
          <a:stretch>
            <a:fillRect/>
          </a:stretch>
        </p:blipFill>
        <p:spPr>
          <a:xfrm>
            <a:off x="4560412" y="3426100"/>
            <a:ext cx="23175" cy="5800"/>
          </a:xfrm>
          <a:prstGeom prst="rect">
            <a:avLst/>
          </a:prstGeom>
        </p:spPr>
      </p:pic>
      <p:pic>
        <p:nvPicPr>
          <p:cNvPr id="5" name="Picture 4">
            <a:extLst>
              <a:ext uri="{FF2B5EF4-FFF2-40B4-BE49-F238E27FC236}">
                <a16:creationId xmlns:a16="http://schemas.microsoft.com/office/drawing/2014/main" id="{8418969D-9A65-4676-B226-64F64AAB18FA}"/>
              </a:ext>
            </a:extLst>
          </p:cNvPr>
          <p:cNvPicPr>
            <a:picLocks noChangeAspect="1"/>
          </p:cNvPicPr>
          <p:nvPr/>
        </p:nvPicPr>
        <p:blipFill>
          <a:blip r:embed="rId2"/>
          <a:stretch>
            <a:fillRect/>
          </a:stretch>
        </p:blipFill>
        <p:spPr>
          <a:xfrm>
            <a:off x="4615010" y="3600452"/>
            <a:ext cx="23175" cy="5800"/>
          </a:xfrm>
          <a:prstGeom prst="rect">
            <a:avLst/>
          </a:prstGeom>
        </p:spPr>
      </p:pic>
      <p:pic>
        <p:nvPicPr>
          <p:cNvPr id="7" name="Picture 6">
            <a:extLst>
              <a:ext uri="{FF2B5EF4-FFF2-40B4-BE49-F238E27FC236}">
                <a16:creationId xmlns:a16="http://schemas.microsoft.com/office/drawing/2014/main" id="{EB1F020A-CB64-4D30-A7EC-C004C3D5D726}"/>
              </a:ext>
            </a:extLst>
          </p:cNvPr>
          <p:cNvPicPr>
            <a:picLocks noChangeAspect="1"/>
          </p:cNvPicPr>
          <p:nvPr/>
        </p:nvPicPr>
        <p:blipFill>
          <a:blip r:embed="rId2"/>
          <a:stretch>
            <a:fillRect/>
          </a:stretch>
        </p:blipFill>
        <p:spPr>
          <a:xfrm>
            <a:off x="4712812" y="3578500"/>
            <a:ext cx="23175" cy="5800"/>
          </a:xfrm>
          <a:prstGeom prst="rect">
            <a:avLst/>
          </a:prstGeom>
        </p:spPr>
      </p:pic>
      <p:sp>
        <p:nvSpPr>
          <p:cNvPr id="11" name="TextBox 10">
            <a:extLst>
              <a:ext uri="{FF2B5EF4-FFF2-40B4-BE49-F238E27FC236}">
                <a16:creationId xmlns:a16="http://schemas.microsoft.com/office/drawing/2014/main" id="{23D968E7-5D73-4D18-A193-A975AC2F5263}"/>
              </a:ext>
            </a:extLst>
          </p:cNvPr>
          <p:cNvSpPr txBox="1"/>
          <p:nvPr/>
        </p:nvSpPr>
        <p:spPr>
          <a:xfrm>
            <a:off x="1295400" y="5257800"/>
            <a:ext cx="2209800" cy="369332"/>
          </a:xfrm>
          <a:prstGeom prst="rect">
            <a:avLst/>
          </a:prstGeom>
          <a:solidFill>
            <a:schemeClr val="accent3"/>
          </a:solidFill>
        </p:spPr>
        <p:txBody>
          <a:bodyPr wrap="square" rtlCol="0">
            <a:spAutoFit/>
          </a:bodyPr>
          <a:lstStyle/>
          <a:p>
            <a:endParaRPr lang="en-US" dirty="0"/>
          </a:p>
        </p:txBody>
      </p:sp>
      <p:pic>
        <p:nvPicPr>
          <p:cNvPr id="3" name="Picture 2" descr="SBA_EIDL_Program_and_Reconsideration_UPDATED  12-9-2020.2.pdf - Adobe Acrobat Reader DC">
            <a:extLst>
              <a:ext uri="{FF2B5EF4-FFF2-40B4-BE49-F238E27FC236}">
                <a16:creationId xmlns:a16="http://schemas.microsoft.com/office/drawing/2014/main" id="{15BE686B-E932-44FB-8FDB-F229FBA65993}"/>
              </a:ext>
            </a:extLst>
          </p:cNvPr>
          <p:cNvPicPr>
            <a:picLocks noChangeAspect="1"/>
          </p:cNvPicPr>
          <p:nvPr/>
        </p:nvPicPr>
        <p:blipFill rotWithShape="1">
          <a:blip r:embed="rId3">
            <a:extLst>
              <a:ext uri="{28A0092B-C50C-407E-A947-70E740481C1C}">
                <a14:useLocalDpi xmlns:a14="http://schemas.microsoft.com/office/drawing/2010/main" val="0"/>
              </a:ext>
            </a:extLst>
          </a:blip>
          <a:srcRect t="17385" r="21848"/>
          <a:stretch/>
        </p:blipFill>
        <p:spPr>
          <a:xfrm>
            <a:off x="152400" y="304800"/>
            <a:ext cx="8925926" cy="5105400"/>
          </a:xfrm>
          <a:prstGeom prst="rect">
            <a:avLst/>
          </a:prstGeom>
        </p:spPr>
      </p:pic>
      <p:sp>
        <p:nvSpPr>
          <p:cNvPr id="6" name="TextBox 5">
            <a:extLst>
              <a:ext uri="{FF2B5EF4-FFF2-40B4-BE49-F238E27FC236}">
                <a16:creationId xmlns:a16="http://schemas.microsoft.com/office/drawing/2014/main" id="{A541F0D4-1701-40A9-B144-8BB9435DE121}"/>
              </a:ext>
            </a:extLst>
          </p:cNvPr>
          <p:cNvSpPr txBox="1"/>
          <p:nvPr/>
        </p:nvSpPr>
        <p:spPr>
          <a:xfrm>
            <a:off x="457200" y="5562600"/>
            <a:ext cx="8534400" cy="1200329"/>
          </a:xfrm>
          <a:prstGeom prst="rect">
            <a:avLst/>
          </a:prstGeom>
          <a:noFill/>
        </p:spPr>
        <p:txBody>
          <a:bodyPr wrap="square" rtlCol="0">
            <a:spAutoFit/>
          </a:bodyPr>
          <a:lstStyle/>
          <a:p>
            <a:r>
              <a:rPr lang="en-US" dirty="0"/>
              <a:t>Link to apply for the loan – </a:t>
            </a:r>
          </a:p>
          <a:p>
            <a:r>
              <a:rPr lang="en-US" dirty="0">
                <a:hlinkClick r:id="rId4"/>
              </a:rPr>
              <a:t>https://covid19relief.sba.gov/#/</a:t>
            </a:r>
            <a:endParaRPr lang="en-US" dirty="0"/>
          </a:p>
          <a:p>
            <a:endParaRPr lang="en-US" dirty="0"/>
          </a:p>
          <a:p>
            <a:endParaRPr lang="en-US" dirty="0"/>
          </a:p>
        </p:txBody>
      </p:sp>
    </p:spTree>
    <p:extLst>
      <p:ext uri="{BB962C8B-B14F-4D97-AF65-F5344CB8AC3E}">
        <p14:creationId xmlns:p14="http://schemas.microsoft.com/office/powerpoint/2010/main" val="30133370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BA_EIDL_Program_and_Reconsideration_UPDATED  12-9-2020.2.pdf - Adobe Acrobat Reader DC">
            <a:extLst>
              <a:ext uri="{FF2B5EF4-FFF2-40B4-BE49-F238E27FC236}">
                <a16:creationId xmlns:a16="http://schemas.microsoft.com/office/drawing/2014/main" id="{6EEF0F59-B024-420A-8CD8-89E831463D8F}"/>
              </a:ext>
            </a:extLst>
          </p:cNvPr>
          <p:cNvPicPr>
            <a:picLocks noChangeAspect="1"/>
          </p:cNvPicPr>
          <p:nvPr/>
        </p:nvPicPr>
        <p:blipFill rotWithShape="1">
          <a:blip r:embed="rId2">
            <a:extLst>
              <a:ext uri="{28A0092B-C50C-407E-A947-70E740481C1C}">
                <a14:useLocalDpi xmlns:a14="http://schemas.microsoft.com/office/drawing/2010/main" val="0"/>
              </a:ext>
            </a:extLst>
          </a:blip>
          <a:srcRect l="2500" t="18938" r="24167"/>
          <a:stretch/>
        </p:blipFill>
        <p:spPr>
          <a:xfrm>
            <a:off x="0" y="381000"/>
            <a:ext cx="8991601" cy="5715000"/>
          </a:xfrm>
          <a:prstGeom prst="rect">
            <a:avLst/>
          </a:prstGeom>
        </p:spPr>
      </p:pic>
    </p:spTree>
    <p:extLst>
      <p:ext uri="{BB962C8B-B14F-4D97-AF65-F5344CB8AC3E}">
        <p14:creationId xmlns:p14="http://schemas.microsoft.com/office/powerpoint/2010/main" val="22386703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01D0A-B55D-45E6-8AF7-5765E69E0497}"/>
              </a:ext>
            </a:extLst>
          </p:cNvPr>
          <p:cNvSpPr>
            <a:spLocks noGrp="1"/>
          </p:cNvSpPr>
          <p:nvPr>
            <p:ph type="ctrTitle"/>
          </p:nvPr>
        </p:nvSpPr>
        <p:spPr>
          <a:xfrm>
            <a:off x="457200" y="304801"/>
            <a:ext cx="7620000" cy="609600"/>
          </a:xfrm>
        </p:spPr>
        <p:txBody>
          <a:bodyPr/>
          <a:lstStyle/>
          <a:p>
            <a:r>
              <a:rPr lang="en-US" sz="2800" dirty="0"/>
              <a:t>Changes to EIDL Program – 12/22/20</a:t>
            </a:r>
          </a:p>
        </p:txBody>
      </p:sp>
      <p:sp>
        <p:nvSpPr>
          <p:cNvPr id="4" name="Rectangle 3">
            <a:extLst>
              <a:ext uri="{FF2B5EF4-FFF2-40B4-BE49-F238E27FC236}">
                <a16:creationId xmlns:a16="http://schemas.microsoft.com/office/drawing/2014/main" id="{AB239EF1-EB2E-4C32-983A-2D6F676E8E4E}"/>
              </a:ext>
            </a:extLst>
          </p:cNvPr>
          <p:cNvSpPr/>
          <p:nvPr/>
        </p:nvSpPr>
        <p:spPr>
          <a:xfrm>
            <a:off x="34565" y="838200"/>
            <a:ext cx="8763000" cy="4994637"/>
          </a:xfrm>
          <a:prstGeom prst="rect">
            <a:avLst/>
          </a:prstGeom>
        </p:spPr>
        <p:txBody>
          <a:bodyPr wrap="square">
            <a:spAutoFit/>
          </a:bodyPr>
          <a:lstStyle/>
          <a:p>
            <a:pPr marL="342900" marR="0" lvl="0" indent="-342900" algn="just">
              <a:lnSpc>
                <a:spcPct val="107000"/>
              </a:lnSpc>
              <a:spcBef>
                <a:spcPts val="0"/>
              </a:spcBef>
              <a:spcAft>
                <a:spcPts val="0"/>
              </a:spcAft>
              <a:buFont typeface="Symbol" panose="05050102010706020507" pitchFamily="18" charset="2"/>
              <a:buChar char=""/>
            </a:pPr>
            <a:r>
              <a:rPr lang="en-US" sz="1600" dirty="0">
                <a:latin typeface="Calibri" panose="020F0502020204030204" pitchFamily="34" charset="0"/>
                <a:ea typeface="Calibri" panose="020F0502020204030204" pitchFamily="34" charset="0"/>
                <a:cs typeface="Arial" panose="020B0604020202020204" pitchFamily="34" charset="0"/>
              </a:rPr>
              <a:t>The re-funding of the EIDL “first advance” program with $20 billion in additional funding.  Of particular note are the following:</a:t>
            </a:r>
          </a:p>
          <a:p>
            <a:pPr marL="742950" marR="0" lvl="1" indent="-285750" algn="just">
              <a:lnSpc>
                <a:spcPct val="107000"/>
              </a:lnSpc>
              <a:spcBef>
                <a:spcPts val="0"/>
              </a:spcBef>
              <a:spcAft>
                <a:spcPts val="0"/>
              </a:spcAft>
              <a:buFont typeface="Courier New" panose="02070309020205020404" pitchFamily="49" charset="0"/>
              <a:buChar char="o"/>
            </a:pPr>
            <a:r>
              <a:rPr lang="en-US" sz="1600" dirty="0">
                <a:latin typeface="Calibri" panose="020F0502020204030204" pitchFamily="34" charset="0"/>
                <a:ea typeface="Calibri" panose="020F0502020204030204" pitchFamily="34" charset="0"/>
                <a:cs typeface="Arial" panose="020B0604020202020204" pitchFamily="34" charset="0"/>
              </a:rPr>
              <a:t>If an EIDL applicant did not receive the first advance because the program ran out of funds (mid -July), they will now be eligible for funding</a:t>
            </a:r>
          </a:p>
          <a:p>
            <a:pPr marL="742950" marR="0" lvl="1" indent="-285750" algn="just">
              <a:lnSpc>
                <a:spcPct val="107000"/>
              </a:lnSpc>
              <a:spcBef>
                <a:spcPts val="0"/>
              </a:spcBef>
              <a:spcAft>
                <a:spcPts val="0"/>
              </a:spcAft>
              <a:buFont typeface="Courier New" panose="02070309020205020404" pitchFamily="49" charset="0"/>
              <a:buChar char="o"/>
            </a:pPr>
            <a:r>
              <a:rPr lang="en-US" sz="1600" dirty="0">
                <a:latin typeface="Calibri" panose="020F0502020204030204" pitchFamily="34" charset="0"/>
                <a:ea typeface="Calibri" panose="020F0502020204030204" pitchFamily="34" charset="0"/>
                <a:cs typeface="Arial" panose="020B0604020202020204" pitchFamily="34" charset="0"/>
              </a:rPr>
              <a:t>If an EIDL applicant received less than $10,000 (based on the prior formula of $1,000 per employee, up to $10,000) they will now be eligible to receive the additional funds (the difference between $10,000 and the actual amount received)</a:t>
            </a:r>
          </a:p>
          <a:p>
            <a:pPr marL="342900" marR="0" lvl="0" indent="-342900" algn="just">
              <a:lnSpc>
                <a:spcPct val="107000"/>
              </a:lnSpc>
              <a:spcBef>
                <a:spcPts val="0"/>
              </a:spcBef>
              <a:spcAft>
                <a:spcPts val="0"/>
              </a:spcAft>
              <a:buFont typeface="Symbol" panose="05050102010706020507" pitchFamily="18" charset="2"/>
              <a:buChar char=""/>
            </a:pPr>
            <a:r>
              <a:rPr lang="en-US" sz="1600" dirty="0">
                <a:latin typeface="Calibri" panose="020F0502020204030204" pitchFamily="34" charset="0"/>
                <a:ea typeface="Calibri" panose="020F0502020204030204" pitchFamily="34" charset="0"/>
                <a:cs typeface="Arial" panose="020B0604020202020204" pitchFamily="34" charset="0"/>
              </a:rPr>
              <a:t>Under earlier versions of the PPP loan, if a borrower also received an EIDL first advance, then the amount of the first advance would be deducted from the amount of PPP forgiven, which would, therefore, result in many borrowers ending up with a small-balance PPP loan.  The new legislation reversed this requirement so that entities that received both an EIDL first advance and a PPP loan will no longer have the EIDL amount deducted from the amount of PPP debt forgiven</a:t>
            </a:r>
          </a:p>
          <a:p>
            <a:pPr marL="342900" marR="0" lvl="0" indent="-342900" algn="just">
              <a:lnSpc>
                <a:spcPct val="107000"/>
              </a:lnSpc>
              <a:spcBef>
                <a:spcPts val="0"/>
              </a:spcBef>
              <a:spcAft>
                <a:spcPts val="800"/>
              </a:spcAft>
              <a:buFont typeface="Symbol" panose="05050102010706020507" pitchFamily="18" charset="2"/>
              <a:buChar char=""/>
            </a:pPr>
            <a:r>
              <a:rPr lang="en-US" sz="1600" dirty="0">
                <a:latin typeface="Calibri" panose="020F0502020204030204" pitchFamily="34" charset="0"/>
                <a:ea typeface="Calibri" panose="020F0502020204030204" pitchFamily="34" charset="0"/>
                <a:cs typeface="Arial" panose="020B0604020202020204" pitchFamily="34" charset="0"/>
              </a:rPr>
              <a:t>EIDL first advances will no longer be considered taxable income</a:t>
            </a:r>
          </a:p>
          <a:p>
            <a:pPr algn="just">
              <a:lnSpc>
                <a:spcPct val="107000"/>
              </a:lnSpc>
              <a:spcAft>
                <a:spcPts val="800"/>
              </a:spcAft>
            </a:pPr>
            <a:r>
              <a:rPr lang="en-US" sz="1200" dirty="0">
                <a:latin typeface="Calibri" panose="020F0502020204030204" pitchFamily="34" charset="0"/>
                <a:ea typeface="Calibri" panose="020F0502020204030204" pitchFamily="34" charset="0"/>
                <a:cs typeface="Arial" panose="020B0604020202020204" pitchFamily="34" charset="0"/>
              </a:rPr>
              <a:t>These changes are good news for a lot of small businesses and other eligible entities.  However, these changes will require the SBA to create a process by which borrowers and lenders have already processed their forgiveness applications.  Also, some borrowers have also repaid their residual PPP balances, and these will need to be addressed as well.  To date, fully 21% of small businesses have applied for partial forgiveness, primarily because they also received EIDL first advances.  This could result in hundreds of thousands of small businesses will receive full PPP forgiveness, based on both loans already forgiven as well as those that will apply for loans under the new round of PPP funding.  This information could be helpful to SBDC clients in the coming months as they sort thru existing PPP debts as well as they seek funding from the new round of PPP.</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76476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5E44CB3-A558-435C-867C-2295AF5FA0AC}"/>
              </a:ext>
            </a:extLst>
          </p:cNvPr>
          <p:cNvPicPr>
            <a:picLocks noChangeAspect="1"/>
          </p:cNvPicPr>
          <p:nvPr/>
        </p:nvPicPr>
        <p:blipFill rotWithShape="1">
          <a:blip r:embed="rId2"/>
          <a:srcRect b="71576"/>
          <a:stretch/>
        </p:blipFill>
        <p:spPr>
          <a:xfrm>
            <a:off x="381000" y="381001"/>
            <a:ext cx="6442651" cy="1295399"/>
          </a:xfrm>
          <a:prstGeom prst="rect">
            <a:avLst/>
          </a:prstGeom>
        </p:spPr>
      </p:pic>
      <p:sp>
        <p:nvSpPr>
          <p:cNvPr id="8" name="TextBox 7">
            <a:extLst>
              <a:ext uri="{FF2B5EF4-FFF2-40B4-BE49-F238E27FC236}">
                <a16:creationId xmlns:a16="http://schemas.microsoft.com/office/drawing/2014/main" id="{02F92588-37DC-4B74-84A2-1C232694D8CD}"/>
              </a:ext>
            </a:extLst>
          </p:cNvPr>
          <p:cNvSpPr txBox="1"/>
          <p:nvPr/>
        </p:nvSpPr>
        <p:spPr>
          <a:xfrm>
            <a:off x="304800" y="1676400"/>
            <a:ext cx="8153400" cy="646331"/>
          </a:xfrm>
          <a:prstGeom prst="rect">
            <a:avLst/>
          </a:prstGeom>
          <a:noFill/>
        </p:spPr>
        <p:txBody>
          <a:bodyPr wrap="square" rtlCol="0">
            <a:spAutoFit/>
          </a:bodyPr>
          <a:lstStyle/>
          <a:p>
            <a:r>
              <a:rPr lang="en-US" dirty="0">
                <a:solidFill>
                  <a:schemeClr val="tx2"/>
                </a:solidFill>
              </a:rPr>
              <a:t>If you have been denied for an EIDL Loan and are still within the 6 month window, contact your SBDC office for guidance on how to appeal the decision.</a:t>
            </a:r>
          </a:p>
        </p:txBody>
      </p:sp>
      <p:pic>
        <p:nvPicPr>
          <p:cNvPr id="9" name="Picture 8">
            <a:extLst>
              <a:ext uri="{FF2B5EF4-FFF2-40B4-BE49-F238E27FC236}">
                <a16:creationId xmlns:a16="http://schemas.microsoft.com/office/drawing/2014/main" id="{280552B6-1E78-4878-AD38-B7A54C86A856}"/>
              </a:ext>
            </a:extLst>
          </p:cNvPr>
          <p:cNvPicPr>
            <a:picLocks noChangeAspect="1"/>
          </p:cNvPicPr>
          <p:nvPr/>
        </p:nvPicPr>
        <p:blipFill>
          <a:blip r:embed="rId3"/>
          <a:stretch>
            <a:fillRect/>
          </a:stretch>
        </p:blipFill>
        <p:spPr>
          <a:xfrm>
            <a:off x="4560412" y="3411600"/>
            <a:ext cx="23175" cy="34800"/>
          </a:xfrm>
          <a:prstGeom prst="rect">
            <a:avLst/>
          </a:prstGeom>
        </p:spPr>
      </p:pic>
      <p:pic>
        <p:nvPicPr>
          <p:cNvPr id="10" name="Picture 9">
            <a:extLst>
              <a:ext uri="{FF2B5EF4-FFF2-40B4-BE49-F238E27FC236}">
                <a16:creationId xmlns:a16="http://schemas.microsoft.com/office/drawing/2014/main" id="{BE0437E9-38B4-47AC-A5F8-BF430BCEF7B6}"/>
              </a:ext>
            </a:extLst>
          </p:cNvPr>
          <p:cNvPicPr>
            <a:picLocks noChangeAspect="1"/>
          </p:cNvPicPr>
          <p:nvPr/>
        </p:nvPicPr>
        <p:blipFill>
          <a:blip r:embed="rId3"/>
          <a:stretch>
            <a:fillRect/>
          </a:stretch>
        </p:blipFill>
        <p:spPr>
          <a:xfrm>
            <a:off x="4712812" y="3564000"/>
            <a:ext cx="23175" cy="34800"/>
          </a:xfrm>
          <a:prstGeom prst="rect">
            <a:avLst/>
          </a:prstGeom>
        </p:spPr>
      </p:pic>
      <p:pic>
        <p:nvPicPr>
          <p:cNvPr id="11" name="Picture 10">
            <a:extLst>
              <a:ext uri="{FF2B5EF4-FFF2-40B4-BE49-F238E27FC236}">
                <a16:creationId xmlns:a16="http://schemas.microsoft.com/office/drawing/2014/main" id="{E3BD1567-E0B7-462F-845F-03345B2B89BA}"/>
              </a:ext>
            </a:extLst>
          </p:cNvPr>
          <p:cNvPicPr>
            <a:picLocks noChangeAspect="1"/>
          </p:cNvPicPr>
          <p:nvPr/>
        </p:nvPicPr>
        <p:blipFill rotWithShape="1">
          <a:blip r:embed="rId4"/>
          <a:srcRect l="-180" t="-360" r="180" b="48284"/>
          <a:stretch/>
        </p:blipFill>
        <p:spPr>
          <a:xfrm>
            <a:off x="391713" y="2514600"/>
            <a:ext cx="6442651" cy="2513001"/>
          </a:xfrm>
          <a:prstGeom prst="rect">
            <a:avLst/>
          </a:prstGeom>
        </p:spPr>
      </p:pic>
      <p:sp>
        <p:nvSpPr>
          <p:cNvPr id="13" name="TextBox 12">
            <a:extLst>
              <a:ext uri="{FF2B5EF4-FFF2-40B4-BE49-F238E27FC236}">
                <a16:creationId xmlns:a16="http://schemas.microsoft.com/office/drawing/2014/main" id="{7C5AE340-1C51-4FFD-A41B-B208CC6E3DED}"/>
              </a:ext>
            </a:extLst>
          </p:cNvPr>
          <p:cNvSpPr txBox="1"/>
          <p:nvPr/>
        </p:nvSpPr>
        <p:spPr>
          <a:xfrm>
            <a:off x="391713" y="5027601"/>
            <a:ext cx="7967112" cy="369332"/>
          </a:xfrm>
          <a:prstGeom prst="rect">
            <a:avLst/>
          </a:prstGeom>
          <a:noFill/>
        </p:spPr>
        <p:txBody>
          <a:bodyPr wrap="square" rtlCol="0">
            <a:spAutoFit/>
          </a:bodyPr>
          <a:lstStyle/>
          <a:p>
            <a:r>
              <a:rPr lang="en-US" dirty="0">
                <a:solidFill>
                  <a:schemeClr val="tx2"/>
                </a:solidFill>
              </a:rPr>
              <a:t>Contact your SBDC Office for assistance with this process.</a:t>
            </a:r>
          </a:p>
        </p:txBody>
      </p:sp>
    </p:spTree>
    <p:extLst>
      <p:ext uri="{BB962C8B-B14F-4D97-AF65-F5344CB8AC3E}">
        <p14:creationId xmlns:p14="http://schemas.microsoft.com/office/powerpoint/2010/main" val="20277123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E05A73-625C-4CB7-AFED-5DFDB3601887}"/>
              </a:ext>
            </a:extLst>
          </p:cNvPr>
          <p:cNvSpPr/>
          <p:nvPr/>
        </p:nvSpPr>
        <p:spPr>
          <a:xfrm>
            <a:off x="228600" y="457200"/>
            <a:ext cx="8686800" cy="4924425"/>
          </a:xfrm>
          <a:prstGeom prst="rect">
            <a:avLst/>
          </a:prstGeom>
        </p:spPr>
        <p:txBody>
          <a:bodyPr wrap="square">
            <a:spAutoFit/>
          </a:bodyPr>
          <a:lstStyle/>
          <a:p>
            <a:r>
              <a:rPr lang="en-US" sz="2700" b="1" dirty="0">
                <a:solidFill>
                  <a:srgbClr val="000000"/>
                </a:solidFill>
                <a:latin typeface="Source Sans Pro" panose="020B0503030403020204" pitchFamily="34" charset="0"/>
              </a:rPr>
              <a:t>How to Report SBA Disaster Loan Fraud</a:t>
            </a:r>
          </a:p>
          <a:p>
            <a:endParaRPr lang="en-US" sz="2700" dirty="0">
              <a:solidFill>
                <a:srgbClr val="000000"/>
              </a:solidFill>
              <a:latin typeface="Source Sans Pro" panose="020B0503030403020204" pitchFamily="34" charset="0"/>
            </a:endParaRPr>
          </a:p>
          <a:p>
            <a:r>
              <a:rPr lang="en-US" sz="2200" b="1" dirty="0">
                <a:solidFill>
                  <a:srgbClr val="000000"/>
                </a:solidFill>
                <a:latin typeface="Source Sans Pro" panose="020B0503030403020204" pitchFamily="34" charset="0"/>
              </a:rPr>
              <a:t>National Center for Disaster Fraud Hotline </a:t>
            </a:r>
            <a:r>
              <a:rPr lang="en-US" sz="2200" dirty="0">
                <a:solidFill>
                  <a:srgbClr val="000000"/>
                </a:solidFill>
                <a:latin typeface="Source Sans Pro" panose="020B0503030403020204" pitchFamily="34" charset="0"/>
              </a:rPr>
              <a:t>at </a:t>
            </a:r>
            <a:r>
              <a:rPr lang="en-US" sz="2200" b="1" dirty="0">
                <a:solidFill>
                  <a:srgbClr val="000000"/>
                </a:solidFill>
                <a:latin typeface="Source Sans Pro" panose="020B0503030403020204" pitchFamily="34" charset="0"/>
              </a:rPr>
              <a:t>1-866-720-5721</a:t>
            </a:r>
            <a:r>
              <a:rPr lang="en-US" sz="2200" dirty="0">
                <a:solidFill>
                  <a:srgbClr val="000000"/>
                </a:solidFill>
                <a:latin typeface="Source Sans Pro" panose="020B0503030403020204" pitchFamily="34" charset="0"/>
              </a:rPr>
              <a:t>or fill out the web complaint form via:</a:t>
            </a:r>
          </a:p>
          <a:p>
            <a:r>
              <a:rPr lang="en-US" sz="2200" dirty="0">
                <a:solidFill>
                  <a:srgbClr val="000000"/>
                </a:solidFill>
                <a:latin typeface="Source Sans Pro" panose="020B0503030403020204" pitchFamily="34" charset="0"/>
                <a:hlinkClick r:id="rId2"/>
              </a:rPr>
              <a:t>https://www.justice.gov/disaster-fraud/ncdf-disaster-complaint-form</a:t>
            </a:r>
            <a:endParaRPr lang="en-US" sz="2200" dirty="0">
              <a:solidFill>
                <a:srgbClr val="000000"/>
              </a:solidFill>
              <a:latin typeface="Source Sans Pro" panose="020B0503030403020204" pitchFamily="34" charset="0"/>
            </a:endParaRPr>
          </a:p>
          <a:p>
            <a:endParaRPr lang="en-US" sz="2200" dirty="0">
              <a:solidFill>
                <a:srgbClr val="000000"/>
              </a:solidFill>
              <a:latin typeface="Source Sans Pro" panose="020B0503030403020204" pitchFamily="34" charset="0"/>
            </a:endParaRPr>
          </a:p>
          <a:p>
            <a:r>
              <a:rPr lang="en-US" sz="2200" dirty="0">
                <a:solidFill>
                  <a:srgbClr val="000000"/>
                </a:solidFill>
                <a:latin typeface="Source Sans Pro" panose="020B0503030403020204" pitchFamily="34" charset="0"/>
              </a:rPr>
              <a:t>Report fraud, waste, abuse, or mismanagement of federal funds involving SBA programs, operations, or personnel to the </a:t>
            </a:r>
            <a:r>
              <a:rPr lang="en-US" sz="2200" b="1" dirty="0">
                <a:solidFill>
                  <a:srgbClr val="000000"/>
                </a:solidFill>
                <a:latin typeface="Source Sans Pro" panose="020B0503030403020204" pitchFamily="34" charset="0"/>
              </a:rPr>
              <a:t>SBA OIG Hotline </a:t>
            </a:r>
            <a:r>
              <a:rPr lang="en-US" sz="2200" dirty="0">
                <a:solidFill>
                  <a:srgbClr val="000000"/>
                </a:solidFill>
                <a:latin typeface="Source Sans Pro" panose="020B0503030403020204" pitchFamily="34" charset="0"/>
              </a:rPr>
              <a:t>at </a:t>
            </a:r>
            <a:r>
              <a:rPr lang="en-US" sz="2200" b="1" dirty="0">
                <a:solidFill>
                  <a:srgbClr val="000000"/>
                </a:solidFill>
                <a:latin typeface="Source Sans Pro" panose="020B0503030403020204" pitchFamily="34" charset="0"/>
              </a:rPr>
              <a:t>(800) 767-0385</a:t>
            </a:r>
            <a:r>
              <a:rPr lang="en-US" sz="2200" dirty="0">
                <a:solidFill>
                  <a:srgbClr val="000000"/>
                </a:solidFill>
                <a:latin typeface="Source Sans Pro" panose="020B0503030403020204" pitchFamily="34" charset="0"/>
              </a:rPr>
              <a:t>. or submit a complaint form via:</a:t>
            </a:r>
          </a:p>
          <a:p>
            <a:r>
              <a:rPr lang="en-US" sz="2200" dirty="0">
                <a:solidFill>
                  <a:srgbClr val="000000"/>
                </a:solidFill>
                <a:latin typeface="Source Sans Pro" panose="020B0503030403020204" pitchFamily="34" charset="0"/>
                <a:hlinkClick r:id="rId3"/>
              </a:rPr>
              <a:t>https://www.sba.gov/about-sba/oversight-advocacy/office-inspector-general/office-inspector-general-hotline#section-header-0</a:t>
            </a:r>
            <a:endParaRPr lang="en-US" sz="2200" dirty="0">
              <a:solidFill>
                <a:srgbClr val="000000"/>
              </a:solidFill>
              <a:latin typeface="Source Sans Pro" panose="020B0503030403020204" pitchFamily="34" charset="0"/>
            </a:endParaRPr>
          </a:p>
          <a:p>
            <a:endParaRPr lang="en-US" sz="2200" dirty="0">
              <a:solidFill>
                <a:srgbClr val="000000"/>
              </a:solidFill>
              <a:latin typeface="Source Sans Pro" panose="020B0503030403020204" pitchFamily="34" charset="0"/>
            </a:endParaRPr>
          </a:p>
          <a:p>
            <a:r>
              <a:rPr lang="en-US" sz="2200" dirty="0">
                <a:solidFill>
                  <a:srgbClr val="000000"/>
                </a:solidFill>
                <a:latin typeface="Source Sans Pro" panose="020B0503030403020204" pitchFamily="34" charset="0"/>
              </a:rPr>
              <a:t>You may also contact your local SBA office or SBDC office.</a:t>
            </a:r>
          </a:p>
          <a:p>
            <a:endParaRPr lang="en-US" dirty="0"/>
          </a:p>
        </p:txBody>
      </p:sp>
    </p:spTree>
    <p:extLst>
      <p:ext uri="{BB962C8B-B14F-4D97-AF65-F5344CB8AC3E}">
        <p14:creationId xmlns:p14="http://schemas.microsoft.com/office/powerpoint/2010/main" val="32668914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3A55FF3-3676-46EB-9DBE-A590FEEF32D4}"/>
              </a:ext>
            </a:extLst>
          </p:cNvPr>
          <p:cNvSpPr/>
          <p:nvPr/>
        </p:nvSpPr>
        <p:spPr>
          <a:xfrm>
            <a:off x="304800" y="593609"/>
            <a:ext cx="8534400" cy="4285789"/>
          </a:xfrm>
          <a:prstGeom prst="rect">
            <a:avLst/>
          </a:prstGeom>
        </p:spPr>
        <p:txBody>
          <a:bodyPr wrap="square">
            <a:spAutoFit/>
          </a:bodyPr>
          <a:lstStyle/>
          <a:p>
            <a:endParaRPr lang="en-US" sz="1050" dirty="0">
              <a:solidFill>
                <a:srgbClr val="000000"/>
              </a:solidFill>
              <a:latin typeface="Source Sans Pro" panose="020B0503030403020204" pitchFamily="34" charset="0"/>
            </a:endParaRPr>
          </a:p>
          <a:p>
            <a:r>
              <a:rPr lang="en-US" sz="2000" b="1" dirty="0">
                <a:latin typeface="Source Sans Pro" panose="020B0503030403020204" pitchFamily="34" charset="0"/>
              </a:rPr>
              <a:t>Beware of COVID Phishing Emails!</a:t>
            </a:r>
            <a:endParaRPr lang="en-US" sz="2000" dirty="0">
              <a:latin typeface="Source Sans Pro" panose="020B0503030403020204" pitchFamily="34" charset="0"/>
            </a:endParaRPr>
          </a:p>
          <a:p>
            <a:r>
              <a:rPr lang="en-US" b="1" dirty="0">
                <a:latin typeface="Source Sans Pro" panose="020B0503030403020204" pitchFamily="34" charset="0"/>
              </a:rPr>
              <a:t>Cyber Threat </a:t>
            </a:r>
            <a:r>
              <a:rPr lang="en-US" dirty="0">
                <a:latin typeface="Source Sans Pro" panose="020B0503030403020204" pitchFamily="34" charset="0"/>
              </a:rPr>
              <a:t>Intelligence assess that phishing activity by cyber criminals has increased. </a:t>
            </a:r>
          </a:p>
          <a:p>
            <a:r>
              <a:rPr lang="en-US" dirty="0">
                <a:latin typeface="Source Sans Pro" panose="020B0503030403020204" pitchFamily="34" charset="0"/>
              </a:rPr>
              <a:t>SBA does not initiate contact on Disaster loans.  If you are proactively contacted by someone claiming to be from the SBA-suspect fraud.</a:t>
            </a:r>
          </a:p>
          <a:p>
            <a:r>
              <a:rPr lang="en-US" dirty="0">
                <a:latin typeface="Source Sans Pro" panose="020B0503030403020204" pitchFamily="34" charset="0"/>
              </a:rPr>
              <a:t>Any email from the SBA will end with </a:t>
            </a:r>
            <a:r>
              <a:rPr lang="en-US" b="1" dirty="0">
                <a:highlight>
                  <a:srgbClr val="FFFF00"/>
                </a:highlight>
                <a:latin typeface="Source Sans Pro" panose="020B0503030403020204" pitchFamily="34" charset="0"/>
              </a:rPr>
              <a:t>“sba.gov”</a:t>
            </a:r>
            <a:endParaRPr lang="en-US" dirty="0">
              <a:highlight>
                <a:srgbClr val="FFFF00"/>
              </a:highlight>
              <a:latin typeface="Source Sans Pro" panose="020B0503030403020204" pitchFamily="34" charset="0"/>
            </a:endParaRPr>
          </a:p>
          <a:p>
            <a:r>
              <a:rPr lang="en-US" dirty="0">
                <a:latin typeface="Source Sans Pro" panose="020B0503030403020204" pitchFamily="34" charset="0"/>
              </a:rPr>
              <a:t>Report any suspected fraud to </a:t>
            </a:r>
            <a:r>
              <a:rPr lang="en-US" b="1" dirty="0">
                <a:latin typeface="Source Sans Pro" panose="020B0503030403020204" pitchFamily="34" charset="0"/>
              </a:rPr>
              <a:t>SBA OIG Hotline </a:t>
            </a:r>
            <a:r>
              <a:rPr lang="en-US" dirty="0">
                <a:latin typeface="Source Sans Pro" panose="020B0503030403020204" pitchFamily="34" charset="0"/>
              </a:rPr>
              <a:t>at </a:t>
            </a:r>
            <a:r>
              <a:rPr lang="en-US" b="1" dirty="0">
                <a:latin typeface="Source Sans Pro" panose="020B0503030403020204" pitchFamily="34" charset="0"/>
              </a:rPr>
              <a:t>(800) 767-0385</a:t>
            </a:r>
            <a:r>
              <a:rPr lang="en-US" dirty="0">
                <a:latin typeface="Source Sans Pro" panose="020B0503030403020204" pitchFamily="34" charset="0"/>
              </a:rPr>
              <a:t>. or submit a complaint form via:</a:t>
            </a:r>
          </a:p>
          <a:p>
            <a:r>
              <a:rPr lang="en-US" dirty="0">
                <a:latin typeface="Source Sans Pro" panose="020B0503030403020204" pitchFamily="34" charset="0"/>
                <a:hlinkClick r:id="rId2"/>
              </a:rPr>
              <a:t>https://www.sba.gov/about-sba/oversight-advocacy/office-inspector-general/office-inspector-general-hotline#section-header-0</a:t>
            </a:r>
            <a:endParaRPr lang="en-US" dirty="0">
              <a:latin typeface="Source Sans Pro" panose="020B0503030403020204" pitchFamily="34" charset="0"/>
            </a:endParaRPr>
          </a:p>
          <a:p>
            <a:endParaRPr lang="en-US" dirty="0">
              <a:latin typeface="Source Sans Pro" panose="020B0503030403020204" pitchFamily="34" charset="0"/>
            </a:endParaRPr>
          </a:p>
          <a:p>
            <a:r>
              <a:rPr lang="en-US" dirty="0">
                <a:latin typeface="Source Sans Pro" panose="020B0503030403020204" pitchFamily="34" charset="0"/>
              </a:rPr>
              <a:t>Find out more:</a:t>
            </a:r>
          </a:p>
          <a:p>
            <a:r>
              <a:rPr lang="en-US" dirty="0">
                <a:latin typeface="Source Sans Pro" panose="020B0503030403020204" pitchFamily="34" charset="0"/>
              </a:rPr>
              <a:t>SBA Programs -Scams and Fraud Alerts</a:t>
            </a:r>
          </a:p>
          <a:p>
            <a:endParaRPr lang="en-US" dirty="0">
              <a:latin typeface="Source Sans Pro" panose="020B0503030403020204" pitchFamily="34" charset="0"/>
            </a:endParaRPr>
          </a:p>
          <a:p>
            <a:r>
              <a:rPr lang="en-US" sz="800" dirty="0">
                <a:latin typeface="Source Sans Pro" panose="020B0503030403020204" pitchFamily="34" charset="0"/>
              </a:rPr>
              <a:t>23 </a:t>
            </a:r>
            <a:endParaRPr lang="en-US" dirty="0"/>
          </a:p>
        </p:txBody>
      </p:sp>
    </p:spTree>
    <p:extLst>
      <p:ext uri="{BB962C8B-B14F-4D97-AF65-F5344CB8AC3E}">
        <p14:creationId xmlns:p14="http://schemas.microsoft.com/office/powerpoint/2010/main" val="21006895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p:cNvSpPr>
            <a:spLocks noGrp="1"/>
          </p:cNvSpPr>
          <p:nvPr>
            <p:ph type="title"/>
          </p:nvPr>
        </p:nvSpPr>
        <p:spPr>
          <a:xfrm>
            <a:off x="628650" y="365127"/>
            <a:ext cx="7886700" cy="1311274"/>
          </a:xfrm>
        </p:spPr>
        <p:txBody>
          <a:bodyPr>
            <a:normAutofit fontScale="90000"/>
          </a:bodyPr>
          <a:lstStyle/>
          <a:p>
            <a:pPr algn="ctr"/>
            <a:r>
              <a:rPr lang="en-US" dirty="0">
                <a:latin typeface="Tahoma" panose="020B0604030504040204" pitchFamily="34" charset="0"/>
                <a:ea typeface="Tahoma" panose="020B0604030504040204" pitchFamily="34" charset="0"/>
                <a:cs typeface="Tahoma" panose="020B0604030504040204" pitchFamily="34" charset="0"/>
              </a:rPr>
              <a:t>CARES Act </a:t>
            </a:r>
            <a:br>
              <a:rPr lang="en-US" dirty="0">
                <a:latin typeface="Tahoma" panose="020B0604030504040204" pitchFamily="34" charset="0"/>
                <a:ea typeface="Tahoma" panose="020B0604030504040204" pitchFamily="34" charset="0"/>
                <a:cs typeface="Tahoma" panose="020B0604030504040204" pitchFamily="34" charset="0"/>
              </a:rPr>
            </a:br>
            <a:r>
              <a:rPr lang="en-US" dirty="0">
                <a:latin typeface="Tahoma" panose="020B0604030504040204" pitchFamily="34" charset="0"/>
                <a:ea typeface="Tahoma" panose="020B0604030504040204" pitchFamily="34" charset="0"/>
                <a:cs typeface="Tahoma" panose="020B0604030504040204" pitchFamily="34" charset="0"/>
              </a:rPr>
              <a:t>Small Business Financial Assistance</a:t>
            </a:r>
          </a:p>
        </p:txBody>
      </p:sp>
      <p:sp>
        <p:nvSpPr>
          <p:cNvPr id="3" name="Content Placeholder 2"/>
          <p:cNvSpPr>
            <a:spLocks noGrp="1"/>
          </p:cNvSpPr>
          <p:nvPr>
            <p:ph idx="1"/>
          </p:nvPr>
        </p:nvSpPr>
        <p:spPr>
          <a:xfrm>
            <a:off x="609600" y="1828800"/>
            <a:ext cx="7772400" cy="4495800"/>
          </a:xfrm>
        </p:spPr>
        <p:txBody>
          <a:bodyPr/>
          <a:lstStyle/>
          <a:p>
            <a:pPr marL="0" lvl="0" indent="0">
              <a:buClr>
                <a:srgbClr val="1E6FAB"/>
              </a:buClr>
              <a:buNone/>
            </a:pPr>
            <a:r>
              <a:rPr lang="en-US" sz="2400" dirty="0">
                <a:solidFill>
                  <a:srgbClr val="000000"/>
                </a:solidFill>
              </a:rPr>
              <a:t>EIDL Grant   </a:t>
            </a:r>
            <a:r>
              <a:rPr lang="en-US" sz="2400" dirty="0">
                <a:solidFill>
                  <a:srgbClr val="FF0000"/>
                </a:solidFill>
              </a:rPr>
              <a:t>(Applications Now CLOSED)</a:t>
            </a:r>
          </a:p>
          <a:p>
            <a:pPr marL="0" lvl="0" indent="0">
              <a:buClr>
                <a:srgbClr val="1E6FAB"/>
              </a:buClr>
              <a:buNone/>
            </a:pPr>
            <a:r>
              <a:rPr lang="en-US" sz="2400" dirty="0">
                <a:solidFill>
                  <a:srgbClr val="000000"/>
                </a:solidFill>
              </a:rPr>
              <a:t>EIDL Program enhancements </a:t>
            </a:r>
            <a:r>
              <a:rPr lang="en-US" sz="2400" dirty="0">
                <a:solidFill>
                  <a:srgbClr val="FF0000"/>
                </a:solidFill>
              </a:rPr>
              <a:t>(Applications Now CLOSED)</a:t>
            </a:r>
          </a:p>
          <a:p>
            <a:pPr marL="0" lvl="0" indent="0">
              <a:buClr>
                <a:srgbClr val="1E6FAB"/>
              </a:buClr>
              <a:buNone/>
            </a:pPr>
            <a:r>
              <a:rPr lang="en-US" sz="2400" dirty="0">
                <a:solidFill>
                  <a:srgbClr val="000000"/>
                </a:solidFill>
              </a:rPr>
              <a:t>EBL – Express Bridge Loan Pilot Program</a:t>
            </a:r>
          </a:p>
          <a:p>
            <a:pPr marL="0" lvl="0" indent="0">
              <a:buClr>
                <a:srgbClr val="1E6FAB"/>
              </a:buClr>
              <a:buNone/>
            </a:pPr>
            <a:r>
              <a:rPr lang="en-US" sz="2400" dirty="0">
                <a:solidFill>
                  <a:srgbClr val="000000"/>
                </a:solidFill>
              </a:rPr>
              <a:t>Small Business Debt Relief</a:t>
            </a:r>
          </a:p>
          <a:p>
            <a:pPr marL="0" indent="0">
              <a:buNone/>
            </a:pPr>
            <a:r>
              <a:rPr lang="en-US" sz="2400" dirty="0"/>
              <a:t>Payroll Protection Program </a:t>
            </a:r>
            <a:r>
              <a:rPr lang="en-US" sz="2400" dirty="0">
                <a:solidFill>
                  <a:srgbClr val="FF0000"/>
                </a:solidFill>
              </a:rPr>
              <a:t>(Current Appropriations Have Been Exhausted)</a:t>
            </a:r>
          </a:p>
          <a:p>
            <a:pPr marL="0" indent="0">
              <a:buNone/>
            </a:pPr>
            <a:r>
              <a:rPr lang="en-US" sz="2400" dirty="0"/>
              <a:t>Small Business Tax Provisions</a:t>
            </a:r>
          </a:p>
          <a:p>
            <a:pPr marL="0" indent="0" algn="ctr">
              <a:buNone/>
            </a:pPr>
            <a:r>
              <a:rPr lang="en-US" sz="2800" b="1" i="1" dirty="0">
                <a:solidFill>
                  <a:srgbClr val="FF0000"/>
                </a:solidFill>
              </a:rPr>
              <a:t>NEW</a:t>
            </a:r>
            <a:r>
              <a:rPr lang="en-US" sz="2800" dirty="0"/>
              <a:t> SBA Website</a:t>
            </a:r>
          </a:p>
          <a:p>
            <a:pPr marL="0" indent="0" algn="ctr">
              <a:buNone/>
            </a:pPr>
            <a:r>
              <a:rPr lang="en-US" sz="2800" dirty="0">
                <a:latin typeface="Calibri" panose="020F0502020204030204" pitchFamily="34" charset="0"/>
                <a:hlinkClick r:id="rId3"/>
              </a:rPr>
              <a:t>https://covid19relief.sba.gov/#/</a:t>
            </a:r>
            <a:endParaRPr lang="en-US" sz="2800" dirty="0">
              <a:latin typeface="Calibri" panose="020F0502020204030204" pitchFamily="34" charset="0"/>
            </a:endParaRPr>
          </a:p>
          <a:p>
            <a:pPr marL="0" indent="0" algn="r">
              <a:buNone/>
            </a:pPr>
            <a:r>
              <a:rPr lang="en-US" sz="2000" dirty="0"/>
              <a:t>VirginiaSBDC.org</a:t>
            </a:r>
          </a:p>
          <a:p>
            <a:pPr marL="0" indent="0">
              <a:buNone/>
            </a:pPr>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175477425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457200" y="533400"/>
            <a:ext cx="8305800" cy="6019800"/>
          </a:xfrm>
        </p:spPr>
        <p:txBody>
          <a:bodyPr/>
          <a:lstStyle/>
          <a:p>
            <a:pPr marL="0" indent="0">
              <a:spcBef>
                <a:spcPts val="384"/>
              </a:spcBef>
              <a:buNone/>
            </a:pPr>
            <a:r>
              <a:rPr lang="en-US" sz="1400" b="1" dirty="0"/>
              <a:t>Economic Injury Disaster Loan (EIDL) and EIDL Grant Expanded in CARE Acts</a:t>
            </a:r>
            <a:endParaRPr lang="en-US" sz="1400" dirty="0"/>
          </a:p>
          <a:p>
            <a:pPr marL="0" lvl="0" indent="0">
              <a:spcBef>
                <a:spcPts val="384"/>
              </a:spcBef>
              <a:buNone/>
            </a:pPr>
            <a:r>
              <a:rPr lang="en-US" sz="1400" b="1" dirty="0"/>
              <a:t>EIDL Grant</a:t>
            </a:r>
          </a:p>
          <a:p>
            <a:pPr marL="571500" lvl="1" indent="-171450">
              <a:spcBef>
                <a:spcPts val="384"/>
              </a:spcBef>
            </a:pPr>
            <a:r>
              <a:rPr lang="en-US" sz="1400" b="1" dirty="0">
                <a:solidFill>
                  <a:srgbClr val="FF0000"/>
                </a:solidFill>
              </a:rPr>
              <a:t>Latest Update from SBA Site – Lapse in Appropriations will NOT ACCEPT NEW APPLICATIONS AT THIS TIME!</a:t>
            </a:r>
          </a:p>
          <a:p>
            <a:pPr marL="571500" lvl="1" indent="-171450">
              <a:spcBef>
                <a:spcPts val="384"/>
              </a:spcBef>
            </a:pPr>
            <a:r>
              <a:rPr lang="en-US" sz="1400" dirty="0"/>
              <a:t>submit EIDL application, ask for the advance—check box on EIDL application</a:t>
            </a:r>
          </a:p>
          <a:p>
            <a:pPr marL="571500" lvl="1" indent="-171450">
              <a:spcBef>
                <a:spcPts val="384"/>
              </a:spcBef>
            </a:pPr>
            <a:r>
              <a:rPr lang="en-US" sz="1400" dirty="0"/>
              <a:t>up to $10,000 ($1,000 per employee); 3-days after submitting an EIDL application</a:t>
            </a:r>
          </a:p>
          <a:p>
            <a:pPr marL="571500" lvl="1" indent="-171450">
              <a:spcBef>
                <a:spcPts val="384"/>
              </a:spcBef>
            </a:pPr>
            <a:r>
              <a:rPr lang="en-US" sz="1400" dirty="0"/>
              <a:t>does not need to be repaid under any circumstance</a:t>
            </a:r>
          </a:p>
          <a:p>
            <a:pPr marL="571500" lvl="1" indent="-171450">
              <a:spcBef>
                <a:spcPts val="384"/>
              </a:spcBef>
            </a:pPr>
            <a:r>
              <a:rPr lang="en-US" sz="1400" dirty="0"/>
              <a:t>Will offset the PPP portion forgiven</a:t>
            </a:r>
          </a:p>
          <a:p>
            <a:pPr marL="0" marR="0" indent="0">
              <a:spcBef>
                <a:spcPts val="384"/>
              </a:spcBef>
              <a:spcAft>
                <a:spcPts val="0"/>
              </a:spcAft>
              <a:buNone/>
            </a:pPr>
            <a:r>
              <a:rPr lang="en-US" sz="1400" b="1" dirty="0">
                <a:ea typeface="Calibri" panose="020F0502020204030204" pitchFamily="34" charset="0"/>
                <a:cs typeface="Times New Roman" panose="02020603050405020304" pitchFamily="18" charset="0"/>
              </a:rPr>
              <a:t>EIDL</a:t>
            </a:r>
          </a:p>
          <a:p>
            <a:pPr>
              <a:spcBef>
                <a:spcPts val="384"/>
              </a:spcBef>
              <a:spcAft>
                <a:spcPts val="0"/>
              </a:spcAft>
              <a:buFont typeface="Symbol" panose="05050102010706020507" pitchFamily="18" charset="2"/>
              <a:buChar char=""/>
            </a:pPr>
            <a:r>
              <a:rPr lang="en-US" sz="1400" dirty="0">
                <a:ea typeface="Calibri" panose="020F0502020204030204" pitchFamily="34" charset="0"/>
                <a:cs typeface="Times New Roman" panose="02020603050405020304" pitchFamily="18" charset="0"/>
              </a:rPr>
              <a:t>Eligibility</a:t>
            </a:r>
          </a:p>
          <a:p>
            <a:pPr lvl="1">
              <a:spcBef>
                <a:spcPts val="384"/>
              </a:spcBef>
              <a:spcAft>
                <a:spcPts val="0"/>
              </a:spcAft>
              <a:buFont typeface="Symbol" panose="05050102010706020507" pitchFamily="18" charset="2"/>
              <a:buChar char=""/>
            </a:pPr>
            <a:r>
              <a:rPr lang="en-US" sz="1400" dirty="0">
                <a:ea typeface="Calibri" panose="020F0502020204030204" pitchFamily="34" charset="0"/>
                <a:cs typeface="Times New Roman" panose="02020603050405020304" pitchFamily="18" charset="0"/>
              </a:rPr>
              <a:t>Businesses with up to 500 employees in operation as of Feb 15, 2020</a:t>
            </a:r>
          </a:p>
          <a:p>
            <a:pPr lvl="1">
              <a:spcBef>
                <a:spcPts val="384"/>
              </a:spcBef>
              <a:spcAft>
                <a:spcPts val="0"/>
              </a:spcAft>
              <a:buFont typeface="Symbol" panose="05050102010706020507" pitchFamily="18" charset="2"/>
              <a:buChar char=""/>
            </a:pPr>
            <a:r>
              <a:rPr lang="en-US" sz="1400" dirty="0">
                <a:ea typeface="Calibri" panose="020F0502020204030204" pitchFamily="34" charset="0"/>
                <a:cs typeface="Times New Roman" panose="02020603050405020304" pitchFamily="18" charset="0"/>
              </a:rPr>
              <a:t>Nonprofit organizations with fewer than 500 employees – 501c, d, e</a:t>
            </a:r>
          </a:p>
          <a:p>
            <a:pPr lvl="1">
              <a:spcBef>
                <a:spcPts val="384"/>
              </a:spcBef>
              <a:spcAft>
                <a:spcPts val="0"/>
              </a:spcAft>
              <a:buFont typeface="Symbol" panose="05050102010706020507" pitchFamily="18" charset="2"/>
              <a:buChar char=""/>
            </a:pPr>
            <a:r>
              <a:rPr lang="en-US" sz="1400" dirty="0">
                <a:ea typeface="Calibri" panose="020F0502020204030204" pitchFamily="34" charset="0"/>
                <a:cs typeface="Times New Roman" panose="02020603050405020304" pitchFamily="18" charset="0"/>
              </a:rPr>
              <a:t>Independent contractors and sole proprietors</a:t>
            </a:r>
          </a:p>
          <a:p>
            <a:pPr lvl="0">
              <a:spcBef>
                <a:spcPts val="384"/>
              </a:spcBef>
              <a:spcAft>
                <a:spcPts val="0"/>
              </a:spcAft>
              <a:buFont typeface="Symbol" panose="05050102010706020507" pitchFamily="18" charset="2"/>
              <a:buChar char=""/>
            </a:pPr>
            <a:r>
              <a:rPr lang="en-US" sz="1400" dirty="0">
                <a:ea typeface="Calibri" panose="020F0502020204030204" pitchFamily="34" charset="0"/>
                <a:cs typeface="Times New Roman" panose="02020603050405020304" pitchFamily="18" charset="0"/>
              </a:rPr>
              <a:t>Loans from SBA directly</a:t>
            </a:r>
          </a:p>
          <a:p>
            <a:pPr lvl="1">
              <a:spcBef>
                <a:spcPts val="384"/>
              </a:spcBef>
              <a:spcAft>
                <a:spcPts val="0"/>
              </a:spcAft>
              <a:buFont typeface="Symbol" panose="05050102010706020507" pitchFamily="18" charset="2"/>
              <a:buChar char=""/>
            </a:pPr>
            <a:r>
              <a:rPr lang="en-US" sz="1400" dirty="0">
                <a:ea typeface="Calibri" panose="020F0502020204030204" pitchFamily="34" charset="0"/>
                <a:cs typeface="Times New Roman" panose="02020603050405020304" pitchFamily="18" charset="0"/>
              </a:rPr>
              <a:t>Waives personal guarantees and 1-year in business for advances and loans under $200,000</a:t>
            </a:r>
          </a:p>
          <a:p>
            <a:pPr lvl="1">
              <a:spcBef>
                <a:spcPts val="384"/>
              </a:spcBef>
              <a:spcAft>
                <a:spcPts val="0"/>
              </a:spcAft>
              <a:buFont typeface="Symbol" panose="05050102010706020507" pitchFamily="18" charset="2"/>
              <a:buChar char=""/>
            </a:pPr>
            <a:r>
              <a:rPr lang="en-US" sz="1400" dirty="0">
                <a:ea typeface="Calibri" panose="020F0502020204030204" pitchFamily="34" charset="0"/>
                <a:cs typeface="Times New Roman" panose="02020603050405020304" pitchFamily="18" charset="0"/>
              </a:rPr>
              <a:t>Do not need to have sought capital elsewhere for advances and loans under $200,000</a:t>
            </a:r>
          </a:p>
          <a:p>
            <a:pPr lvl="1">
              <a:spcBef>
                <a:spcPts val="384"/>
              </a:spcBef>
              <a:spcAft>
                <a:spcPts val="0"/>
              </a:spcAft>
              <a:buFont typeface="Symbol" panose="05050102010706020507" pitchFamily="18" charset="2"/>
              <a:buChar char=""/>
            </a:pPr>
            <a:r>
              <a:rPr lang="en-US" sz="1400" dirty="0">
                <a:ea typeface="Calibri" panose="020F0502020204030204" pitchFamily="34" charset="0"/>
                <a:cs typeface="Times New Roman" panose="02020603050405020304" pitchFamily="18" charset="0"/>
              </a:rPr>
              <a:t>No collateral for $25k or less</a:t>
            </a:r>
          </a:p>
          <a:p>
            <a:pPr lvl="1">
              <a:spcBef>
                <a:spcPts val="384"/>
              </a:spcBef>
              <a:spcAft>
                <a:spcPts val="0"/>
              </a:spcAft>
              <a:buFont typeface="Symbol" panose="05050102010706020507" pitchFamily="18" charset="2"/>
              <a:buChar char=""/>
            </a:pPr>
            <a:r>
              <a:rPr lang="en-US" sz="1400" dirty="0">
                <a:ea typeface="Calibri" panose="020F0502020204030204" pitchFamily="34" charset="0"/>
                <a:cs typeface="Times New Roman" panose="02020603050405020304" pitchFamily="18" charset="0"/>
              </a:rPr>
              <a:t>Up to 12 month deferral on loan payments; interest will begin accruing upon disbursement</a:t>
            </a:r>
          </a:p>
          <a:p>
            <a:pPr lvl="0">
              <a:spcBef>
                <a:spcPts val="384"/>
              </a:spcBef>
              <a:spcAft>
                <a:spcPts val="0"/>
              </a:spcAft>
              <a:buFont typeface="Symbol" panose="05050102010706020507" pitchFamily="18" charset="2"/>
              <a:buChar char=""/>
            </a:pPr>
            <a:r>
              <a:rPr lang="en-US" sz="1400" dirty="0">
                <a:ea typeface="Calibri" panose="020F0502020204030204" pitchFamily="34" charset="0"/>
                <a:cs typeface="Times New Roman" panose="02020603050405020304" pitchFamily="18" charset="0"/>
              </a:rPr>
              <a:t>Loan Amounts </a:t>
            </a:r>
          </a:p>
          <a:p>
            <a:pPr lvl="1">
              <a:spcBef>
                <a:spcPts val="384"/>
              </a:spcBef>
              <a:spcAft>
                <a:spcPts val="0"/>
              </a:spcAft>
              <a:buFont typeface="Symbol" panose="05050102010706020507" pitchFamily="18" charset="2"/>
              <a:buChar char=""/>
            </a:pPr>
            <a:r>
              <a:rPr lang="en-US" sz="1400" dirty="0">
                <a:ea typeface="Calibri" panose="020F0502020204030204" pitchFamily="34" charset="0"/>
                <a:cs typeface="Times New Roman" panose="02020603050405020304" pitchFamily="18" charset="0"/>
              </a:rPr>
              <a:t>Working capital loan up to $2 million; Based on 2 months operating expenses; Max $15k</a:t>
            </a:r>
          </a:p>
          <a:p>
            <a:pPr lvl="1">
              <a:spcBef>
                <a:spcPts val="384"/>
              </a:spcBef>
              <a:spcAft>
                <a:spcPts val="0"/>
              </a:spcAft>
              <a:buFont typeface="Symbol" panose="05050102010706020507" pitchFamily="18" charset="2"/>
              <a:buChar char=""/>
            </a:pPr>
            <a:r>
              <a:rPr lang="en-US" sz="1400" dirty="0">
                <a:ea typeface="Calibri" panose="020F0502020204030204" pitchFamily="34" charset="0"/>
                <a:cs typeface="Times New Roman" panose="02020603050405020304" pitchFamily="18" charset="0"/>
              </a:rPr>
              <a:t>Term 30 years, 3.75%</a:t>
            </a:r>
          </a:p>
          <a:p>
            <a:pPr lvl="0">
              <a:spcBef>
                <a:spcPts val="384"/>
              </a:spcBef>
              <a:spcAft>
                <a:spcPts val="0"/>
              </a:spcAft>
              <a:buFont typeface="Symbol" panose="05050102010706020507" pitchFamily="18" charset="2"/>
              <a:buChar char=""/>
            </a:pPr>
            <a:r>
              <a:rPr lang="en-US" sz="1400" dirty="0">
                <a:ea typeface="Calibri" panose="020F0502020204030204" pitchFamily="34" charset="0"/>
                <a:cs typeface="Times New Roman" panose="02020603050405020304" pitchFamily="18" charset="0"/>
              </a:rPr>
              <a:t>Uses for the loan proceeds include:</a:t>
            </a:r>
          </a:p>
          <a:p>
            <a:pPr lvl="1">
              <a:spcBef>
                <a:spcPts val="384"/>
              </a:spcBef>
              <a:spcAft>
                <a:spcPts val="0"/>
              </a:spcAft>
              <a:buFont typeface="Symbol" panose="05050102010706020507" pitchFamily="18" charset="2"/>
              <a:buChar char=""/>
            </a:pPr>
            <a:r>
              <a:rPr lang="en-US" sz="1400" dirty="0">
                <a:ea typeface="Calibri" panose="020F0502020204030204" pitchFamily="34" charset="0"/>
                <a:cs typeface="Times New Roman" panose="02020603050405020304" pitchFamily="18" charset="0"/>
              </a:rPr>
              <a:t>Payroll, working capital, operating expenses</a:t>
            </a:r>
          </a:p>
          <a:p>
            <a:pPr>
              <a:spcBef>
                <a:spcPts val="384"/>
              </a:spcBef>
              <a:spcAft>
                <a:spcPts val="0"/>
              </a:spcAft>
              <a:buFont typeface="Symbol" panose="05050102010706020507" pitchFamily="18" charset="2"/>
              <a:buChar char=""/>
            </a:pPr>
            <a:endParaRPr lang="en-US" sz="1600" dirty="0">
              <a:ea typeface="Calibri" panose="020F0502020204030204" pitchFamily="34" charset="0"/>
              <a:cs typeface="Times New Roman" panose="02020603050405020304" pitchFamily="18" charset="0"/>
            </a:endParaRPr>
          </a:p>
          <a:p>
            <a:pPr marL="0" indent="0">
              <a:spcBef>
                <a:spcPts val="384"/>
              </a:spcBef>
              <a:buNone/>
            </a:pPr>
            <a:endParaRPr lang="en-US" sz="1400" dirty="0"/>
          </a:p>
          <a:p>
            <a:pPr marL="0" indent="0">
              <a:spcBef>
                <a:spcPts val="384"/>
              </a:spcBef>
              <a:buNone/>
            </a:pPr>
            <a:endParaRPr lang="en-US" sz="1400" dirty="0"/>
          </a:p>
        </p:txBody>
      </p:sp>
    </p:spTree>
    <p:extLst>
      <p:ext uri="{BB962C8B-B14F-4D97-AF65-F5344CB8AC3E}">
        <p14:creationId xmlns:p14="http://schemas.microsoft.com/office/powerpoint/2010/main" val="213380240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457200" y="533400"/>
            <a:ext cx="8305800" cy="5638800"/>
          </a:xfrm>
        </p:spPr>
        <p:txBody>
          <a:bodyPr/>
          <a:lstStyle/>
          <a:p>
            <a:pPr marL="0" indent="0">
              <a:spcBef>
                <a:spcPts val="384"/>
              </a:spcBef>
              <a:buNone/>
            </a:pPr>
            <a:r>
              <a:rPr lang="en-US" sz="1400" b="1" dirty="0"/>
              <a:t>Express Bridge Loan Pilot Program</a:t>
            </a:r>
          </a:p>
          <a:p>
            <a:pPr>
              <a:spcBef>
                <a:spcPts val="384"/>
              </a:spcBef>
            </a:pPr>
            <a:r>
              <a:rPr lang="en-US" sz="1400" dirty="0"/>
              <a:t>For businesses with an existing relationship with an SBA Express Lender</a:t>
            </a:r>
          </a:p>
          <a:p>
            <a:pPr>
              <a:spcBef>
                <a:spcPts val="384"/>
              </a:spcBef>
            </a:pPr>
            <a:r>
              <a:rPr lang="en-US" sz="1400" dirty="0"/>
              <a:t>Up to $25,000</a:t>
            </a:r>
          </a:p>
          <a:p>
            <a:pPr>
              <a:spcBef>
                <a:spcPts val="384"/>
              </a:spcBef>
            </a:pPr>
            <a:r>
              <a:rPr lang="en-US" sz="1400" dirty="0"/>
              <a:t>Fast Turn around</a:t>
            </a:r>
          </a:p>
          <a:p>
            <a:pPr>
              <a:spcBef>
                <a:spcPts val="384"/>
              </a:spcBef>
            </a:pPr>
            <a:r>
              <a:rPr lang="en-US" sz="1400" dirty="0"/>
              <a:t>Will be repaid in part or full by proceeds from the EIDL Loan</a:t>
            </a:r>
          </a:p>
          <a:p>
            <a:pPr>
              <a:spcBef>
                <a:spcPts val="384"/>
              </a:spcBef>
            </a:pPr>
            <a:r>
              <a:rPr lang="en-US" sz="1400" dirty="0"/>
              <a:t>Not All Banks Are Offering This Program</a:t>
            </a:r>
          </a:p>
          <a:p>
            <a:pPr>
              <a:spcBef>
                <a:spcPts val="384"/>
              </a:spcBef>
            </a:pPr>
            <a:endParaRPr lang="en-US" sz="1400" dirty="0"/>
          </a:p>
          <a:p>
            <a:pPr>
              <a:spcBef>
                <a:spcPts val="384"/>
              </a:spcBef>
            </a:pPr>
            <a:endParaRPr lang="en-US" sz="1400" dirty="0"/>
          </a:p>
          <a:p>
            <a:pPr marL="0" indent="0">
              <a:spcBef>
                <a:spcPts val="384"/>
              </a:spcBef>
              <a:buNone/>
            </a:pPr>
            <a:r>
              <a:rPr lang="en-US" sz="1400" b="1" dirty="0"/>
              <a:t>Small Business Debt Relief Program</a:t>
            </a:r>
          </a:p>
          <a:p>
            <a:pPr>
              <a:spcBef>
                <a:spcPts val="384"/>
              </a:spcBef>
            </a:pPr>
            <a:r>
              <a:rPr lang="en-US" sz="1400" dirty="0">
                <a:solidFill>
                  <a:srgbClr val="000000"/>
                </a:solidFill>
              </a:rPr>
              <a:t>immediate relief to small businesses with non-disaster SBA loans</a:t>
            </a:r>
          </a:p>
          <a:p>
            <a:pPr>
              <a:spcBef>
                <a:spcPts val="384"/>
              </a:spcBef>
            </a:pPr>
            <a:r>
              <a:rPr lang="en-US" sz="1400" dirty="0">
                <a:solidFill>
                  <a:srgbClr val="000000"/>
                </a:solidFill>
              </a:rPr>
              <a:t>SBA will cover payments for six months.</a:t>
            </a:r>
          </a:p>
          <a:p>
            <a:pPr>
              <a:spcBef>
                <a:spcPts val="384"/>
              </a:spcBef>
            </a:pPr>
            <a:r>
              <a:rPr lang="en-US" sz="1400" dirty="0">
                <a:solidFill>
                  <a:srgbClr val="000000"/>
                </a:solidFill>
              </a:rPr>
              <a:t>also be available to new borrowers who take out loans within six months of the President signing the bill into law</a:t>
            </a:r>
          </a:p>
          <a:p>
            <a:pPr marL="0" indent="0">
              <a:spcBef>
                <a:spcPts val="384"/>
              </a:spcBef>
              <a:buNone/>
            </a:pPr>
            <a:endParaRPr lang="en-US" sz="1400" dirty="0"/>
          </a:p>
          <a:p>
            <a:pPr marL="0" marR="0" indent="0">
              <a:spcBef>
                <a:spcPts val="384"/>
              </a:spcBef>
              <a:spcAft>
                <a:spcPts val="0"/>
              </a:spcAft>
              <a:buNone/>
            </a:pPr>
            <a:endParaRPr lang="en-US" sz="1400" b="1" dirty="0">
              <a:ea typeface="Calibri" panose="020F0502020204030204" pitchFamily="34" charset="0"/>
              <a:cs typeface="Times New Roman" panose="02020603050405020304" pitchFamily="18" charset="0"/>
            </a:endParaRPr>
          </a:p>
          <a:p>
            <a:pPr marL="0" indent="0">
              <a:spcBef>
                <a:spcPts val="384"/>
              </a:spcBef>
              <a:buNone/>
            </a:pPr>
            <a:endParaRPr lang="en-US" sz="1400" dirty="0"/>
          </a:p>
          <a:p>
            <a:pPr marL="0" indent="0">
              <a:spcBef>
                <a:spcPts val="384"/>
              </a:spcBef>
              <a:buNone/>
            </a:pPr>
            <a:endParaRPr lang="en-US" sz="1400" dirty="0"/>
          </a:p>
        </p:txBody>
      </p:sp>
    </p:spTree>
    <p:extLst>
      <p:ext uri="{BB962C8B-B14F-4D97-AF65-F5344CB8AC3E}">
        <p14:creationId xmlns:p14="http://schemas.microsoft.com/office/powerpoint/2010/main" val="284441157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457200" y="533400"/>
            <a:ext cx="8305800" cy="5638800"/>
          </a:xfrm>
        </p:spPr>
        <p:txBody>
          <a:bodyPr/>
          <a:lstStyle/>
          <a:p>
            <a:pPr marL="0" indent="0">
              <a:buNone/>
            </a:pPr>
            <a:r>
              <a:rPr lang="en-US" sz="1600" b="1" dirty="0"/>
              <a:t>Paycheck Protection Program </a:t>
            </a:r>
            <a:r>
              <a:rPr lang="en-US" sz="1600" b="1" dirty="0">
                <a:solidFill>
                  <a:srgbClr val="FF0000"/>
                </a:solidFill>
              </a:rPr>
              <a:t>(Program Has Currently Closed)</a:t>
            </a:r>
            <a:endParaRPr lang="en-US" sz="1600" dirty="0">
              <a:solidFill>
                <a:srgbClr val="FF0000"/>
              </a:solidFill>
            </a:endParaRPr>
          </a:p>
          <a:p>
            <a:pPr lvl="0"/>
            <a:r>
              <a:rPr lang="en-US" sz="1600" dirty="0"/>
              <a:t>Eligibility</a:t>
            </a:r>
          </a:p>
          <a:p>
            <a:pPr lvl="1"/>
            <a:r>
              <a:rPr lang="en-US" sz="1600" dirty="0"/>
              <a:t>Available through June 30, 2020 or until funds are exhausted</a:t>
            </a:r>
          </a:p>
          <a:p>
            <a:pPr lvl="1"/>
            <a:r>
              <a:rPr lang="en-US" sz="1600" dirty="0"/>
              <a:t>Businesses with up to 500 employees in operation as of Feb 15, 2020</a:t>
            </a:r>
          </a:p>
          <a:p>
            <a:pPr lvl="1"/>
            <a:r>
              <a:rPr lang="en-US" sz="1600" dirty="0"/>
              <a:t>Nonprofits, independent contractors and sole proprietors</a:t>
            </a:r>
          </a:p>
          <a:p>
            <a:pPr lvl="0"/>
            <a:r>
              <a:rPr lang="en-US" sz="1600" dirty="0"/>
              <a:t>Loans from SBA approved banks, credit unions, and some nonbank lenders</a:t>
            </a:r>
          </a:p>
          <a:p>
            <a:r>
              <a:rPr lang="en-US" sz="1600" dirty="0"/>
              <a:t>No collateral; no personal guarantees; do not need to have sought capital elsewhere</a:t>
            </a:r>
          </a:p>
          <a:p>
            <a:r>
              <a:rPr lang="en-US" sz="1600" dirty="0"/>
              <a:t>Loan Amount</a:t>
            </a:r>
          </a:p>
          <a:p>
            <a:pPr lvl="1"/>
            <a:r>
              <a:rPr lang="en-US" sz="1600" dirty="0"/>
              <a:t>2.5 times monthly payroll expenses Feb 15, 2019 – June 30, 2019, up to $10m</a:t>
            </a:r>
          </a:p>
          <a:p>
            <a:pPr lvl="0"/>
            <a:r>
              <a:rPr lang="en-US" sz="1600" dirty="0"/>
              <a:t>Uses for the loan proceeds include:</a:t>
            </a:r>
          </a:p>
          <a:p>
            <a:pPr lvl="1"/>
            <a:r>
              <a:rPr lang="en-US" sz="1600" dirty="0"/>
              <a:t>qualified payroll costs; rent; utilities; and interest on mortgage and other debt obligations. MAKE SURE YOU KEEP GOOD DOCUMENTATION!</a:t>
            </a:r>
          </a:p>
          <a:p>
            <a:pPr lvl="0"/>
            <a:r>
              <a:rPr lang="en-US" sz="1600" dirty="0"/>
              <a:t>Loan Forgiveness</a:t>
            </a:r>
          </a:p>
          <a:p>
            <a:pPr lvl="1"/>
            <a:r>
              <a:rPr lang="en-US" sz="1600" dirty="0"/>
              <a:t>for funds used to pay 8 weeks of payroll (excluding salary in excess of $100,000) </a:t>
            </a:r>
          </a:p>
          <a:p>
            <a:pPr lvl="1"/>
            <a:r>
              <a:rPr lang="en-US" sz="1600" dirty="0"/>
              <a:t>8 weeks begins on the loan origination date</a:t>
            </a:r>
          </a:p>
          <a:p>
            <a:pPr lvl="0"/>
            <a:r>
              <a:rPr lang="en-US" sz="1600" dirty="0"/>
              <a:t>Loan amount that is not forgiven</a:t>
            </a:r>
          </a:p>
          <a:p>
            <a:pPr lvl="1"/>
            <a:r>
              <a:rPr lang="en-US" sz="1600" dirty="0"/>
              <a:t>max interest rate is 4% (Fed Rate is 1.0%) and max term is 2 years</a:t>
            </a:r>
          </a:p>
          <a:p>
            <a:pPr lvl="1"/>
            <a:r>
              <a:rPr lang="en-US" sz="1600" dirty="0"/>
              <a:t>principle and interest deferred for 6 months with interest beginning to accrue when payment is disbursed.</a:t>
            </a:r>
          </a:p>
          <a:p>
            <a:endParaRPr lang="en-US" sz="1200" dirty="0"/>
          </a:p>
        </p:txBody>
      </p:sp>
    </p:spTree>
    <p:extLst>
      <p:ext uri="{BB962C8B-B14F-4D97-AF65-F5344CB8AC3E}">
        <p14:creationId xmlns:p14="http://schemas.microsoft.com/office/powerpoint/2010/main" val="235344857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457200" y="533400"/>
            <a:ext cx="8305800" cy="5638800"/>
          </a:xfrm>
        </p:spPr>
        <p:txBody>
          <a:bodyPr/>
          <a:lstStyle/>
          <a:p>
            <a:pPr marL="0" indent="0">
              <a:buNone/>
            </a:pPr>
            <a:r>
              <a:rPr lang="en-US" sz="1600" b="1" dirty="0"/>
              <a:t>Paycheck Protection Program</a:t>
            </a:r>
            <a:endParaRPr lang="en-US" sz="1600" dirty="0"/>
          </a:p>
          <a:p>
            <a:pPr lvl="0"/>
            <a:r>
              <a:rPr lang="en-US" sz="1400" dirty="0"/>
              <a:t>What Renders A Business Ineligible? Answering “Yes” to the following questions</a:t>
            </a:r>
          </a:p>
          <a:p>
            <a:r>
              <a:rPr lang="en-US" sz="1400" dirty="0"/>
              <a:t>Is the Applicant or any owner of the Applicant presently suspended, debarred, proposed for debarment, declared ineligible, voluntarily excluded from participation in this transaction by any Federal department or agency, or presently involved in any bankruptcy?</a:t>
            </a:r>
          </a:p>
          <a:p>
            <a:r>
              <a:rPr lang="en-US" sz="1400" dirty="0"/>
              <a:t> Has the Applicant, any owner of the Applicant, or any business owned or controlled by any of them, ever obtained a direct or guaranteed loan from SBA or any other Federal agency that is currently delinquent or has defaulted in the last 7 years and caused a loss to the government?</a:t>
            </a:r>
          </a:p>
          <a:p>
            <a:r>
              <a:rPr lang="en-US" sz="1400" dirty="0">
                <a:latin typeface="TimesNewRomanPSMT"/>
              </a:rPr>
              <a:t>Is the Applicant (if an individual) or any individual owning 20% or more of the equity of the Applicant subject to an indictment, criminal information, arraignment, or other means by which formal criminal charges are brought in any jurisdiction, or presently incarcerated, or on probation or parole?</a:t>
            </a:r>
          </a:p>
          <a:p>
            <a:r>
              <a:rPr lang="en-US" sz="1400" dirty="0">
                <a:latin typeface="TimesNewRomanPSMT"/>
              </a:rPr>
              <a:t>Within the last 5 years, for any felony, has the Applicant (if an individual) or any owner of the Applicant 1) been convicted; 2) pleaded guilty; 3) pleaded nolo contendere; 4) been placed on pretrial diversion; or 5) been placed on any form of parole or probation (including probation before judgment)?</a:t>
            </a:r>
            <a:endParaRPr lang="en-US" sz="1400" dirty="0"/>
          </a:p>
          <a:p>
            <a:endParaRPr lang="en-US" sz="1200" dirty="0"/>
          </a:p>
          <a:p>
            <a:endParaRPr lang="en-US" sz="1200" dirty="0"/>
          </a:p>
        </p:txBody>
      </p:sp>
    </p:spTree>
    <p:extLst>
      <p:ext uri="{BB962C8B-B14F-4D97-AF65-F5344CB8AC3E}">
        <p14:creationId xmlns:p14="http://schemas.microsoft.com/office/powerpoint/2010/main" val="134729478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457200" y="533400"/>
            <a:ext cx="8305800" cy="5638800"/>
          </a:xfrm>
        </p:spPr>
        <p:txBody>
          <a:bodyPr/>
          <a:lstStyle/>
          <a:p>
            <a:pPr marL="0" indent="0">
              <a:buNone/>
            </a:pPr>
            <a:r>
              <a:rPr lang="en-US" sz="1600" b="1" dirty="0"/>
              <a:t>Paycheck Protection Program</a:t>
            </a:r>
            <a:endParaRPr lang="en-US" sz="1600" dirty="0"/>
          </a:p>
          <a:p>
            <a:pPr lvl="0"/>
            <a:r>
              <a:rPr lang="en-US" sz="1400" dirty="0"/>
              <a:t>Average Payroll Calculation</a:t>
            </a:r>
          </a:p>
          <a:p>
            <a:pPr marL="0" indent="0">
              <a:buNone/>
            </a:pPr>
            <a:endParaRPr lang="en-US" sz="1400" dirty="0"/>
          </a:p>
        </p:txBody>
      </p:sp>
      <p:pic>
        <p:nvPicPr>
          <p:cNvPr id="2" name="Picture 1"/>
          <p:cNvPicPr>
            <a:picLocks noChangeAspect="1"/>
          </p:cNvPicPr>
          <p:nvPr/>
        </p:nvPicPr>
        <p:blipFill>
          <a:blip r:embed="rId3"/>
          <a:stretch>
            <a:fillRect/>
          </a:stretch>
        </p:blipFill>
        <p:spPr>
          <a:xfrm>
            <a:off x="838200" y="1248702"/>
            <a:ext cx="7086599" cy="4999697"/>
          </a:xfrm>
          <a:prstGeom prst="rect">
            <a:avLst/>
          </a:prstGeom>
        </p:spPr>
      </p:pic>
    </p:spTree>
    <p:extLst>
      <p:ext uri="{BB962C8B-B14F-4D97-AF65-F5344CB8AC3E}">
        <p14:creationId xmlns:p14="http://schemas.microsoft.com/office/powerpoint/2010/main" val="2263423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57201"/>
            <a:ext cx="7772400" cy="381000"/>
          </a:xfrm>
        </p:spPr>
        <p:txBody>
          <a:bodyPr/>
          <a:lstStyle/>
          <a:p>
            <a:pPr algn="ctr"/>
            <a:r>
              <a:rPr lang="en-US" sz="1600" b="1" dirty="0"/>
              <a:t>Important Information to Discuss With Your Lender at Closing of PPP Loan</a:t>
            </a:r>
          </a:p>
        </p:txBody>
      </p:sp>
      <p:sp>
        <p:nvSpPr>
          <p:cNvPr id="3" name="Subtitle 2"/>
          <p:cNvSpPr>
            <a:spLocks noGrp="1"/>
          </p:cNvSpPr>
          <p:nvPr>
            <p:ph type="subTitle" idx="1"/>
          </p:nvPr>
        </p:nvSpPr>
        <p:spPr>
          <a:xfrm>
            <a:off x="457200" y="1219200"/>
            <a:ext cx="8382000" cy="5257800"/>
          </a:xfrm>
        </p:spPr>
        <p:txBody>
          <a:bodyPr/>
          <a:lstStyle/>
          <a:p>
            <a:pPr marL="342900" lvl="0" indent="-342900" algn="l">
              <a:buFont typeface="+mj-lt"/>
              <a:buAutoNum type="arabicPeriod"/>
            </a:pPr>
            <a:r>
              <a:rPr lang="en-US" sz="1400" dirty="0"/>
              <a:t>If I get or have gotten the Advance – does that deduct from any PPP loan forgiveness that I might qualify for?</a:t>
            </a:r>
          </a:p>
          <a:p>
            <a:pPr marL="342900" lvl="0" indent="-342900" algn="l">
              <a:buFont typeface="+mj-lt"/>
              <a:buAutoNum type="arabicPeriod"/>
            </a:pPr>
            <a:r>
              <a:rPr lang="en-US" sz="1400" dirty="0"/>
              <a:t>If I get or have gotten the EIDL Loan – does that roll in to the PPP loan and get refinanced over 2 years at 1%; how do I report that to you and do we do a re-finance on documents at that point as I have applied but not heard anything yet.</a:t>
            </a:r>
          </a:p>
          <a:p>
            <a:pPr marL="342900" lvl="0" indent="-342900" algn="l">
              <a:buFont typeface="+mj-lt"/>
              <a:buAutoNum type="arabicPeriod"/>
            </a:pPr>
            <a:r>
              <a:rPr lang="en-US" sz="1400" dirty="0"/>
              <a:t>If I get or have gotten the EIDL Loan – Does the EIDL loan total get added to the PPP as the denominator in calculating if I spent 75% on Payroll Costs in determining forgiveness?  If so, should I spend some of the EIDL on payroll costs to get me to the 75%? </a:t>
            </a:r>
          </a:p>
          <a:p>
            <a:pPr algn="l"/>
            <a:r>
              <a:rPr lang="en-US" sz="1400" dirty="0"/>
              <a:t> </a:t>
            </a:r>
          </a:p>
          <a:p>
            <a:pPr algn="l"/>
            <a:endParaRPr lang="en-US" sz="1400" dirty="0"/>
          </a:p>
        </p:txBody>
      </p:sp>
    </p:spTree>
    <p:extLst>
      <p:ext uri="{BB962C8B-B14F-4D97-AF65-F5344CB8AC3E}">
        <p14:creationId xmlns:p14="http://schemas.microsoft.com/office/powerpoint/2010/main" val="299362428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457200" y="533400"/>
            <a:ext cx="8305800" cy="5638800"/>
          </a:xfrm>
        </p:spPr>
        <p:txBody>
          <a:bodyPr/>
          <a:lstStyle/>
          <a:p>
            <a:pPr marL="0" indent="0">
              <a:buNone/>
            </a:pPr>
            <a:r>
              <a:rPr lang="en-US" sz="1600" b="1" dirty="0"/>
              <a:t>Paycheck Protection Program</a:t>
            </a:r>
            <a:endParaRPr lang="en-US" sz="1600" dirty="0"/>
          </a:p>
          <a:p>
            <a:r>
              <a:rPr lang="en-US" sz="1400" dirty="0"/>
              <a:t>Documents Needed For Businesses</a:t>
            </a:r>
            <a:endParaRPr lang="en-US" sz="1000" dirty="0"/>
          </a:p>
          <a:p>
            <a:pPr lvl="1"/>
            <a:r>
              <a:rPr lang="en-US" sz="1400" dirty="0"/>
              <a:t>IRS Quarterly 940, 941 or 944 payroll tax report for 2019 to present</a:t>
            </a:r>
          </a:p>
          <a:p>
            <a:pPr lvl="1"/>
            <a:r>
              <a:rPr lang="en-US" sz="1400" dirty="0"/>
              <a:t>IRS W-3 Wage and Tax Statement</a:t>
            </a:r>
          </a:p>
          <a:p>
            <a:pPr lvl="1"/>
            <a:r>
              <a:rPr lang="en-US" sz="1400" dirty="0"/>
              <a:t>Payroll Summary that Shows Gross Wages to Reconcile to the 941</a:t>
            </a:r>
          </a:p>
          <a:p>
            <a:pPr lvl="1"/>
            <a:r>
              <a:rPr lang="en-US" sz="1400" dirty="0"/>
              <a:t>Payroll documentation showing you were an active business on or around Feb 15 (payroll processor records, payroll tax filings, etc.)</a:t>
            </a:r>
          </a:p>
          <a:p>
            <a:pPr lvl="1"/>
            <a:r>
              <a:rPr lang="en-US" sz="1400" dirty="0"/>
              <a:t>Legal Documents for the Company (Articles, By-Laws, Operating Agreement, etc)</a:t>
            </a:r>
          </a:p>
          <a:p>
            <a:pPr lvl="1"/>
            <a:r>
              <a:rPr lang="en-US" sz="1400" dirty="0"/>
              <a:t>Copies of Drivers License for any Company Owner 25% or Greater</a:t>
            </a:r>
          </a:p>
          <a:p>
            <a:pPr lvl="1"/>
            <a:r>
              <a:rPr lang="en-US" sz="1400" dirty="0"/>
              <a:t>Profit and Loss Statement for the Last 12 months (2019 Tax Returns can be Substituted for 2019 P and L)</a:t>
            </a:r>
          </a:p>
          <a:p>
            <a:pPr lvl="1"/>
            <a:r>
              <a:rPr lang="en-US" sz="1400" dirty="0"/>
              <a:t>Mortgage and Rent Statements</a:t>
            </a:r>
          </a:p>
          <a:p>
            <a:pPr lvl="1"/>
            <a:r>
              <a:rPr lang="en-US" sz="1400" dirty="0"/>
              <a:t>Utilities Bills</a:t>
            </a:r>
          </a:p>
          <a:p>
            <a:pPr lvl="1"/>
            <a:r>
              <a:rPr lang="en-US" sz="1400" dirty="0"/>
              <a:t>***Please note that other items may be required as further guidance is issued to banks from the SBA</a:t>
            </a:r>
          </a:p>
          <a:p>
            <a:r>
              <a:rPr lang="en-US" sz="1400" dirty="0"/>
              <a:t>Documents Needed For Independent Contractors/Sole Proprietors</a:t>
            </a:r>
          </a:p>
          <a:p>
            <a:pPr lvl="1"/>
            <a:r>
              <a:rPr lang="en-US" sz="1200" dirty="0"/>
              <a:t>2019 Schedule C </a:t>
            </a:r>
          </a:p>
          <a:p>
            <a:pPr lvl="1"/>
            <a:r>
              <a:rPr lang="en-US" sz="1200" dirty="0"/>
              <a:t>2019 1099</a:t>
            </a:r>
          </a:p>
          <a:p>
            <a:pPr lvl="1"/>
            <a:r>
              <a:rPr lang="en-US" sz="1200" dirty="0"/>
              <a:t>Statement that you were in Business at 2/15/20 (i.e. Invoice, Bank Statement,etc.)</a:t>
            </a:r>
          </a:p>
          <a:p>
            <a:pPr lvl="1"/>
            <a:endParaRPr lang="en-US" sz="1400" dirty="0"/>
          </a:p>
        </p:txBody>
      </p:sp>
    </p:spTree>
    <p:extLst>
      <p:ext uri="{BB962C8B-B14F-4D97-AF65-F5344CB8AC3E}">
        <p14:creationId xmlns:p14="http://schemas.microsoft.com/office/powerpoint/2010/main" val="399302319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52400"/>
            <a:ext cx="9144000" cy="7067550"/>
          </a:xfrm>
          <a:prstGeom prst="rect">
            <a:avLst/>
          </a:prstGeom>
        </p:spPr>
      </p:pic>
    </p:spTree>
    <p:extLst>
      <p:ext uri="{BB962C8B-B14F-4D97-AF65-F5344CB8AC3E}">
        <p14:creationId xmlns:p14="http://schemas.microsoft.com/office/powerpoint/2010/main" val="52028692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457200" y="533400"/>
            <a:ext cx="8305800" cy="5638800"/>
          </a:xfrm>
        </p:spPr>
        <p:txBody>
          <a:bodyPr/>
          <a:lstStyle/>
          <a:p>
            <a:pPr marL="0" indent="0">
              <a:spcBef>
                <a:spcPts val="384"/>
              </a:spcBef>
              <a:buNone/>
            </a:pPr>
            <a:r>
              <a:rPr lang="en-US" sz="1400" b="1" dirty="0">
                <a:solidFill>
                  <a:srgbClr val="000000"/>
                </a:solidFill>
              </a:rPr>
              <a:t>Small Business Tax Provisions</a:t>
            </a:r>
          </a:p>
          <a:p>
            <a:pPr marL="0" indent="0">
              <a:spcBef>
                <a:spcPts val="384"/>
              </a:spcBef>
              <a:buNone/>
            </a:pPr>
            <a:endParaRPr lang="en-US" sz="1400" dirty="0">
              <a:solidFill>
                <a:srgbClr val="000000"/>
              </a:solidFill>
            </a:endParaRPr>
          </a:p>
          <a:p>
            <a:pPr marL="0" indent="0">
              <a:spcBef>
                <a:spcPts val="384"/>
              </a:spcBef>
              <a:buNone/>
            </a:pPr>
            <a:r>
              <a:rPr lang="en-US" sz="1400" b="1" dirty="0">
                <a:solidFill>
                  <a:srgbClr val="000000"/>
                </a:solidFill>
              </a:rPr>
              <a:t>Employee Retention Credit for Employers Subject to Closure or Experiencing Economic Hardship</a:t>
            </a:r>
          </a:p>
          <a:p>
            <a:pPr>
              <a:spcBef>
                <a:spcPts val="384"/>
              </a:spcBef>
            </a:pPr>
            <a:r>
              <a:rPr lang="en-US" sz="1400" dirty="0">
                <a:solidFill>
                  <a:srgbClr val="000000"/>
                </a:solidFill>
              </a:rPr>
              <a:t>Refundable payroll tax credit for 50% of wages; </a:t>
            </a:r>
            <a:r>
              <a:rPr lang="en-US" sz="1400" dirty="0">
                <a:solidFill>
                  <a:srgbClr val="FF0000"/>
                </a:solidFill>
              </a:rPr>
              <a:t>It appears this will increase to 70% of wages for 1/1/21- 6/30/21 with some additional expanded eligibility.</a:t>
            </a:r>
            <a:endParaRPr lang="en-US" sz="1400" dirty="0">
              <a:solidFill>
                <a:srgbClr val="000000"/>
              </a:solidFill>
            </a:endParaRPr>
          </a:p>
          <a:p>
            <a:pPr marL="0" indent="0">
              <a:spcBef>
                <a:spcPts val="384"/>
              </a:spcBef>
              <a:buNone/>
            </a:pPr>
            <a:endParaRPr lang="en-US" sz="1400" dirty="0">
              <a:solidFill>
                <a:srgbClr val="000000"/>
              </a:solidFill>
            </a:endParaRPr>
          </a:p>
          <a:p>
            <a:pPr marL="0" indent="0">
              <a:spcBef>
                <a:spcPts val="384"/>
              </a:spcBef>
              <a:buNone/>
            </a:pPr>
            <a:r>
              <a:rPr lang="en-US" sz="1400" b="1" dirty="0">
                <a:solidFill>
                  <a:srgbClr val="000000"/>
                </a:solidFill>
              </a:rPr>
              <a:t>Delay of Payment of Employer Payroll Taxes</a:t>
            </a:r>
          </a:p>
          <a:p>
            <a:pPr>
              <a:spcBef>
                <a:spcPts val="384"/>
              </a:spcBef>
              <a:buFont typeface="Arial" panose="020B0604020202020204" pitchFamily="34" charset="0"/>
              <a:buChar char="•"/>
            </a:pPr>
            <a:r>
              <a:rPr lang="en-US" sz="1400" dirty="0">
                <a:solidFill>
                  <a:srgbClr val="000000"/>
                </a:solidFill>
              </a:rPr>
              <a:t>2020 Payroll tax deferment until December 2021 and December 2022</a:t>
            </a:r>
          </a:p>
          <a:p>
            <a:pPr marL="0" indent="0">
              <a:spcBef>
                <a:spcPts val="384"/>
              </a:spcBef>
              <a:buNone/>
            </a:pPr>
            <a:endParaRPr lang="en-US" sz="1400" b="1" dirty="0">
              <a:solidFill>
                <a:srgbClr val="000000"/>
              </a:solidFill>
            </a:endParaRPr>
          </a:p>
          <a:p>
            <a:pPr marL="0" indent="0">
              <a:spcBef>
                <a:spcPts val="384"/>
              </a:spcBef>
              <a:buNone/>
            </a:pPr>
            <a:endParaRPr lang="en-US" sz="1400" dirty="0">
              <a:solidFill>
                <a:srgbClr val="000000"/>
              </a:solidFill>
            </a:endParaRPr>
          </a:p>
        </p:txBody>
      </p:sp>
    </p:spTree>
    <p:extLst>
      <p:ext uri="{BB962C8B-B14F-4D97-AF65-F5344CB8AC3E}">
        <p14:creationId xmlns:p14="http://schemas.microsoft.com/office/powerpoint/2010/main" val="41741602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457200" y="533400"/>
            <a:ext cx="8305800" cy="6019800"/>
          </a:xfrm>
        </p:spPr>
        <p:txBody>
          <a:bodyPr/>
          <a:lstStyle/>
          <a:p>
            <a:pPr marL="0" indent="0">
              <a:spcBef>
                <a:spcPts val="384"/>
              </a:spcBef>
              <a:buNone/>
            </a:pPr>
            <a:r>
              <a:rPr lang="en-US" sz="1400" b="1" dirty="0">
                <a:solidFill>
                  <a:srgbClr val="000000"/>
                </a:solidFill>
              </a:rPr>
              <a:t>Unemployment Benefits Through CARES ACT</a:t>
            </a:r>
          </a:p>
          <a:p>
            <a:pPr marL="0" indent="0">
              <a:spcBef>
                <a:spcPts val="384"/>
              </a:spcBef>
              <a:buNone/>
            </a:pPr>
            <a:endParaRPr lang="en-US" sz="1400" dirty="0">
              <a:solidFill>
                <a:srgbClr val="000000"/>
              </a:solidFill>
            </a:endParaRPr>
          </a:p>
          <a:p>
            <a:pPr marL="0" indent="0">
              <a:buNone/>
            </a:pPr>
            <a:r>
              <a:rPr lang="en-US" sz="1400" b="1" cap="all" dirty="0"/>
              <a:t>Key Takeaways</a:t>
            </a:r>
          </a:p>
          <a:p>
            <a:r>
              <a:rPr lang="en-US" sz="1400" b="1" dirty="0"/>
              <a:t>Federal Pandemic Unemployment Compensation (FPUC)</a:t>
            </a:r>
            <a:r>
              <a:rPr lang="en-US" sz="1400" dirty="0"/>
              <a:t> is an emergency program established by the CARES Act to increase unemployment benefits for Americans who are out of work because of the COVID-19 pandemic. </a:t>
            </a:r>
          </a:p>
          <a:p>
            <a:r>
              <a:rPr lang="en-US" sz="1400" dirty="0"/>
              <a:t>Under FPUC, eligible people who collect certain unemployment insurance benefits—including regular unemployment compensation—will </a:t>
            </a:r>
            <a:r>
              <a:rPr lang="en-US" sz="1400" b="1" dirty="0"/>
              <a:t>get an extra $600 in federal benefits each week through July 31, 2020 </a:t>
            </a:r>
            <a:r>
              <a:rPr lang="en-US" sz="1400" b="1" dirty="0">
                <a:solidFill>
                  <a:srgbClr val="FF0000"/>
                </a:solidFill>
              </a:rPr>
              <a:t>NOW EXTENED DETAILS TO FOLLOW.</a:t>
            </a:r>
          </a:p>
          <a:p>
            <a:r>
              <a:rPr lang="en-US" sz="1400" dirty="0"/>
              <a:t>The CARES Act also established the </a:t>
            </a:r>
            <a:r>
              <a:rPr lang="en-US" sz="1400" b="1" dirty="0"/>
              <a:t>Pandemic Emergency Unemployment Compensation (PEUC) program</a:t>
            </a:r>
            <a:r>
              <a:rPr lang="en-US" sz="1400" dirty="0"/>
              <a:t>, which </a:t>
            </a:r>
            <a:r>
              <a:rPr lang="en-US" sz="1400" b="1" dirty="0"/>
              <a:t>extends unemployment benefits for an extra 13 weeks</a:t>
            </a:r>
            <a:r>
              <a:rPr lang="en-US" sz="1400" dirty="0"/>
              <a:t>, and the </a:t>
            </a:r>
            <a:r>
              <a:rPr lang="en-US" sz="1400" b="1" dirty="0"/>
              <a:t>Pandemic Unemployment Assistance (PUA) program</a:t>
            </a:r>
            <a:r>
              <a:rPr lang="en-US" sz="1400" dirty="0"/>
              <a:t>, which </a:t>
            </a:r>
            <a:r>
              <a:rPr lang="en-US" sz="1400" b="1" dirty="0"/>
              <a:t>expands unemployment insurance eligibility to self-employed workers, freelancers, independent contractors, and part-time workers impacted by the coronavirus.</a:t>
            </a:r>
          </a:p>
          <a:p>
            <a:pPr marL="0" indent="0">
              <a:spcBef>
                <a:spcPts val="384"/>
              </a:spcBef>
              <a:buNone/>
            </a:pPr>
            <a:r>
              <a:rPr lang="en-US" dirty="0"/>
              <a:t>  </a:t>
            </a:r>
          </a:p>
          <a:p>
            <a:pPr marL="0" indent="0">
              <a:spcBef>
                <a:spcPts val="384"/>
              </a:spcBef>
              <a:buNone/>
            </a:pPr>
            <a:endParaRPr lang="en-US" sz="1400" b="1" dirty="0">
              <a:solidFill>
                <a:srgbClr val="000000"/>
              </a:solidFill>
            </a:endParaRPr>
          </a:p>
          <a:p>
            <a:pPr marL="0" indent="0">
              <a:spcBef>
                <a:spcPts val="384"/>
              </a:spcBef>
              <a:buNone/>
            </a:pPr>
            <a:endParaRPr lang="en-US" sz="1400" b="1" dirty="0">
              <a:solidFill>
                <a:srgbClr val="000000"/>
              </a:solidFill>
            </a:endParaRPr>
          </a:p>
          <a:p>
            <a:pPr marL="0" indent="0">
              <a:spcBef>
                <a:spcPts val="384"/>
              </a:spcBef>
              <a:buNone/>
            </a:pPr>
            <a:endParaRPr lang="en-US" sz="1400" b="1" dirty="0">
              <a:solidFill>
                <a:srgbClr val="000000"/>
              </a:solidFill>
            </a:endParaRPr>
          </a:p>
        </p:txBody>
      </p:sp>
    </p:spTree>
    <p:extLst>
      <p:ext uri="{BB962C8B-B14F-4D97-AF65-F5344CB8AC3E}">
        <p14:creationId xmlns:p14="http://schemas.microsoft.com/office/powerpoint/2010/main" val="18405174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57201"/>
            <a:ext cx="7848600" cy="380999"/>
          </a:xfrm>
        </p:spPr>
        <p:txBody>
          <a:bodyPr/>
          <a:lstStyle/>
          <a:p>
            <a:r>
              <a:rPr lang="en-US" sz="1600" b="1" dirty="0"/>
              <a:t>Alternative Funding Options</a:t>
            </a:r>
          </a:p>
        </p:txBody>
      </p:sp>
      <p:sp>
        <p:nvSpPr>
          <p:cNvPr id="3" name="Subtitle 2"/>
          <p:cNvSpPr>
            <a:spLocks noGrp="1"/>
          </p:cNvSpPr>
          <p:nvPr>
            <p:ph type="subTitle" idx="1"/>
          </p:nvPr>
        </p:nvSpPr>
        <p:spPr>
          <a:xfrm>
            <a:off x="228600" y="809896"/>
            <a:ext cx="8305800" cy="5514703"/>
          </a:xfrm>
        </p:spPr>
        <p:txBody>
          <a:bodyPr/>
          <a:lstStyle/>
          <a:p>
            <a:pPr algn="l"/>
            <a:r>
              <a:rPr lang="en-US" sz="1400" b="1" dirty="0"/>
              <a:t>Opportunity SWVA Resource Page:</a:t>
            </a:r>
            <a:r>
              <a:rPr lang="en-US" sz="1400" dirty="0"/>
              <a:t> </a:t>
            </a:r>
            <a:r>
              <a:rPr lang="en-US" sz="1400" u="sng" dirty="0">
                <a:hlinkClick r:id="rId2"/>
              </a:rPr>
              <a:t>http://www.opportunityswva.org/covid-19-resources-and-assistance-for-small-businesses-and-startups/</a:t>
            </a:r>
            <a:endParaRPr lang="en-US" sz="1400" dirty="0"/>
          </a:p>
          <a:p>
            <a:pPr algn="l"/>
            <a:r>
              <a:rPr lang="en-US" sz="1400" b="1" dirty="0"/>
              <a:t>Norton Strong Community Loan Fund:</a:t>
            </a:r>
            <a:r>
              <a:rPr lang="en-US" sz="1400" dirty="0"/>
              <a:t> </a:t>
            </a:r>
            <a:r>
              <a:rPr lang="en-US" sz="1400" u="sng" dirty="0">
                <a:hlinkClick r:id="rId3"/>
              </a:rPr>
              <a:t>http://www.nortonva.gov/nortonstrong</a:t>
            </a:r>
            <a:endParaRPr lang="en-US" sz="1400" dirty="0"/>
          </a:p>
          <a:p>
            <a:pPr algn="l"/>
            <a:r>
              <a:rPr lang="en-US" sz="1400" b="1" dirty="0"/>
              <a:t>Crowdfunding Options:</a:t>
            </a:r>
            <a:endParaRPr lang="en-US" sz="1400" dirty="0"/>
          </a:p>
          <a:p>
            <a:pPr algn="l"/>
            <a:r>
              <a:rPr lang="en-US" sz="1400" b="1" dirty="0"/>
              <a:t>Intuit GoFundMe:</a:t>
            </a:r>
            <a:r>
              <a:rPr lang="en-US" sz="1400" dirty="0"/>
              <a:t> </a:t>
            </a:r>
            <a:r>
              <a:rPr lang="en-US" sz="1400" u="sng" dirty="0">
                <a:hlinkClick r:id="rId4"/>
              </a:rPr>
              <a:t>https://quickbooks.intuit.com/small-business/coronavirus/#sectiongofundme</a:t>
            </a:r>
            <a:endParaRPr lang="en-US" sz="1400" dirty="0"/>
          </a:p>
          <a:p>
            <a:pPr algn="l"/>
            <a:r>
              <a:rPr lang="en-US" sz="1400" dirty="0"/>
              <a:t>Here is an </a:t>
            </a:r>
            <a:r>
              <a:rPr lang="en-US" sz="1400" u="sng" dirty="0">
                <a:hlinkClick r:id="rId5"/>
              </a:rPr>
              <a:t>announcement from Intuit highlighting</a:t>
            </a:r>
            <a:r>
              <a:rPr lang="en-US" sz="1400" dirty="0"/>
              <a:t> three products we created specifically to address the needs we were hearing of both small businesses and individuals as we navigate this uncertain time - </a:t>
            </a:r>
            <a:r>
              <a:rPr lang="en-US" sz="1400" u="sng" dirty="0"/>
              <a:t>Intuit Aid Assist</a:t>
            </a:r>
            <a:r>
              <a:rPr lang="en-US" sz="1400" dirty="0"/>
              <a:t>, </a:t>
            </a:r>
            <a:r>
              <a:rPr lang="en-US" sz="1400" u="sng" dirty="0">
                <a:hlinkClick r:id="rId6"/>
              </a:rPr>
              <a:t>QuickBooks Capital for Paycheck Protection Program</a:t>
            </a:r>
            <a:r>
              <a:rPr lang="en-US" sz="1400" dirty="0"/>
              <a:t>, and </a:t>
            </a:r>
            <a:r>
              <a:rPr lang="en-US" sz="1400" u="sng" dirty="0">
                <a:hlinkClick r:id="rId7"/>
              </a:rPr>
              <a:t>TurboTax Stimulus Registration</a:t>
            </a:r>
            <a:r>
              <a:rPr lang="en-US" sz="1400" dirty="0"/>
              <a:t>. </a:t>
            </a:r>
          </a:p>
          <a:p>
            <a:pPr algn="l"/>
            <a:r>
              <a:rPr lang="en-US" sz="1400" b="1" dirty="0"/>
              <a:t>Kiva Small Business Loans 0% Intresst</a:t>
            </a:r>
            <a:r>
              <a:rPr lang="en-US" sz="1400" dirty="0"/>
              <a:t>: </a:t>
            </a:r>
            <a:r>
              <a:rPr lang="en-US" sz="1400" u="sng" dirty="0">
                <a:hlinkClick r:id="rId8"/>
              </a:rPr>
              <a:t>https://www.kiva.org/borrow</a:t>
            </a:r>
            <a:endParaRPr lang="en-US" sz="1400" dirty="0"/>
          </a:p>
          <a:p>
            <a:pPr algn="l"/>
            <a:r>
              <a:rPr lang="en-US" sz="1400" b="1" dirty="0"/>
              <a:t>WeFounder 0% Loan Fund:</a:t>
            </a:r>
            <a:r>
              <a:rPr lang="en-US" sz="1400" dirty="0"/>
              <a:t> </a:t>
            </a:r>
            <a:r>
              <a:rPr lang="en-US" sz="1400" u="sng" dirty="0">
                <a:hlinkClick r:id="rId9"/>
              </a:rPr>
              <a:t>https://wefunder.com/loans</a:t>
            </a:r>
            <a:endParaRPr lang="en-US" sz="1400" u="sng" dirty="0"/>
          </a:p>
          <a:p>
            <a:pPr algn="l"/>
            <a:r>
              <a:rPr lang="en-US" sz="1400" b="1" dirty="0">
                <a:solidFill>
                  <a:schemeClr val="bg1">
                    <a:lumMod val="65000"/>
                  </a:schemeClr>
                </a:solidFill>
                <a:hlinkClick r:id="rId10"/>
              </a:rPr>
              <a:t>Verison Fund   </a:t>
            </a:r>
            <a:r>
              <a:rPr lang="en-US" sz="1400" dirty="0">
                <a:hlinkClick r:id="rId10"/>
              </a:rPr>
              <a:t> </a:t>
            </a:r>
            <a:r>
              <a:rPr lang="en-US" sz="1400" u="sng" dirty="0">
                <a:hlinkClick r:id="rId10"/>
              </a:rPr>
              <a:t>https://www.lisc.org/covid-19/verizon-small-business-recovery-fund/</a:t>
            </a:r>
            <a:r>
              <a:rPr lang="en-US" sz="1400" u="sng" dirty="0"/>
              <a:t>(Opens 4/17/20)</a:t>
            </a:r>
            <a:endParaRPr lang="en-US" sz="1400" dirty="0"/>
          </a:p>
          <a:p>
            <a:pPr algn="l"/>
            <a:r>
              <a:rPr lang="en-US" sz="1400" b="1" dirty="0"/>
              <a:t>Virtual Hackathon Sign-up: </a:t>
            </a:r>
            <a:r>
              <a:rPr lang="en-US" sz="1400" u="sng" dirty="0">
                <a:hlinkClick r:id="rId11"/>
              </a:rPr>
              <a:t>https://www.oxbowcenter.com/virtual-hackathon</a:t>
            </a:r>
            <a:endParaRPr lang="en-US" sz="1400" dirty="0"/>
          </a:p>
          <a:p>
            <a:pPr algn="l"/>
            <a:r>
              <a:rPr lang="en-US" sz="1400" b="1" dirty="0"/>
              <a:t>Marketing Your Business During the Pandemic: </a:t>
            </a:r>
            <a:r>
              <a:rPr lang="en-US" sz="1400" u="sng" dirty="0">
                <a:hlinkClick r:id="rId12"/>
              </a:rPr>
              <a:t>https://zoom.us/webinar/register/WN_e52KZ300Q3a_8l7jjI_bMQ</a:t>
            </a:r>
            <a:endParaRPr lang="en-US" sz="1400" dirty="0"/>
          </a:p>
          <a:p>
            <a:pPr algn="l"/>
            <a:r>
              <a:rPr lang="en-US" sz="1400" dirty="0"/>
              <a:t>VCC will host webinar will be led by Stefanie Keener on Friday, April 17 at noon, and again on Tuesday, April 21 at 6 p.m. She will discuss how businesses can stay in touch with their customers during the COVID-19 pandemic without getting lost in the crowd of social media and mass emails. Businesses have had to quickly shift to new realities of serving their customers, and this webinar will teach you how to use social media and digital meeting platforms in ways that can not only keep you in touch but keep cash flowing. Keener will also review best practices for social media to help you stand out during this time, where “going digital” is the new norm. Additional information and registration can be found at </a:t>
            </a:r>
            <a:r>
              <a:rPr lang="en-US" sz="1400" u="sng" dirty="0">
                <a:hlinkClick r:id="rId13"/>
              </a:rPr>
              <a:t>https://www.vacommunitycapital.org/about/events/upcoming-events/</a:t>
            </a:r>
            <a:r>
              <a:rPr lang="en-US" sz="1400" dirty="0"/>
              <a:t>.</a:t>
            </a:r>
          </a:p>
          <a:p>
            <a:endParaRPr lang="en-US" dirty="0"/>
          </a:p>
        </p:txBody>
      </p:sp>
    </p:spTree>
    <p:extLst>
      <p:ext uri="{BB962C8B-B14F-4D97-AF65-F5344CB8AC3E}">
        <p14:creationId xmlns:p14="http://schemas.microsoft.com/office/powerpoint/2010/main" val="73205177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381000" y="152400"/>
            <a:ext cx="8305800" cy="6400800"/>
          </a:xfrm>
        </p:spPr>
        <p:txBody>
          <a:bodyPr/>
          <a:lstStyle/>
          <a:p>
            <a:pPr marL="0" indent="0">
              <a:spcBef>
                <a:spcPts val="384"/>
              </a:spcBef>
              <a:buNone/>
            </a:pPr>
            <a:r>
              <a:rPr lang="en-US" sz="1400" b="1" dirty="0">
                <a:solidFill>
                  <a:srgbClr val="000000"/>
                </a:solidFill>
              </a:rPr>
              <a:t>Unemployment Benefits Through CARES ACT</a:t>
            </a:r>
          </a:p>
          <a:p>
            <a:pPr marL="0" indent="0">
              <a:spcBef>
                <a:spcPts val="384"/>
              </a:spcBef>
              <a:buNone/>
            </a:pPr>
            <a:r>
              <a:rPr lang="en-US" sz="1400" b="1" dirty="0">
                <a:solidFill>
                  <a:srgbClr val="FF0000"/>
                </a:solidFill>
              </a:rPr>
              <a:t>!!WE HAVE NOT YET RECEIVED UPDATED INFORMATION ON PUA DETAILS!!</a:t>
            </a:r>
          </a:p>
          <a:p>
            <a:pPr marL="0" indent="0">
              <a:spcBef>
                <a:spcPts val="384"/>
              </a:spcBef>
              <a:buNone/>
            </a:pPr>
            <a:endParaRPr lang="en-US" sz="1400" dirty="0">
              <a:solidFill>
                <a:srgbClr val="000000"/>
              </a:solidFill>
            </a:endParaRPr>
          </a:p>
          <a:p>
            <a:pPr marL="0" indent="0">
              <a:buNone/>
            </a:pPr>
            <a:r>
              <a:rPr lang="en-US" sz="1400" b="1" cap="all" dirty="0"/>
              <a:t>Key Takeaways</a:t>
            </a:r>
          </a:p>
          <a:p>
            <a:r>
              <a:rPr lang="en-US" sz="1400" dirty="0"/>
              <a:t>Most states recommend applying for unemployment insurance benefits online.</a:t>
            </a:r>
          </a:p>
          <a:p>
            <a:pPr lvl="1"/>
            <a:r>
              <a:rPr lang="en-US" sz="1400" dirty="0"/>
              <a:t>Employee Process is as follows: </a:t>
            </a:r>
          </a:p>
          <a:p>
            <a:pPr lvl="2"/>
            <a:r>
              <a:rPr lang="en-US" sz="1400" dirty="0"/>
              <a:t>File an Unemployment with the State  </a:t>
            </a:r>
            <a:r>
              <a:rPr lang="en-US" sz="1400" dirty="0">
                <a:solidFill>
                  <a:srgbClr val="FF0000"/>
                </a:solidFill>
              </a:rPr>
              <a:t>- AND-</a:t>
            </a:r>
          </a:p>
          <a:p>
            <a:pPr lvl="2"/>
            <a:r>
              <a:rPr lang="en-US" sz="1400" dirty="0"/>
              <a:t>Receive Denial by State (i.e. if independent contractor, part-time or self-employed) and sent more information on PUA application and FPUC</a:t>
            </a:r>
            <a:r>
              <a:rPr lang="en-US" sz="1400" dirty="0">
                <a:solidFill>
                  <a:srgbClr val="FF0000"/>
                </a:solidFill>
              </a:rPr>
              <a:t>– OR </a:t>
            </a:r>
            <a:r>
              <a:rPr lang="en-US" sz="1400" dirty="0"/>
              <a:t>- </a:t>
            </a:r>
          </a:p>
          <a:p>
            <a:pPr lvl="2"/>
            <a:r>
              <a:rPr lang="en-US" sz="1400" dirty="0"/>
              <a:t>Claimant is deemed eligible by state and asked for employment/earnings verification by both employee and employer</a:t>
            </a:r>
          </a:p>
          <a:p>
            <a:pPr lvl="2"/>
            <a:r>
              <a:rPr lang="en-US" sz="1400" dirty="0"/>
              <a:t>Once Unemployment is processed, claimant will be considered for FPUC and PEUC and may qualify for both.</a:t>
            </a:r>
          </a:p>
          <a:p>
            <a:pPr lvl="2"/>
            <a:r>
              <a:rPr lang="en-US" sz="1400" dirty="0"/>
              <a:t>after completing an initial claim, claimants must file a weekly certification each following week in order to be paid.  This can be done by calling the interactive voice response line at </a:t>
            </a:r>
            <a:r>
              <a:rPr lang="en-US" sz="1400" dirty="0">
                <a:hlinkClick r:id="rId3"/>
              </a:rPr>
              <a:t>1-800-897-5630</a:t>
            </a:r>
            <a:r>
              <a:rPr lang="en-US" sz="1400" dirty="0"/>
              <a:t> or through your online account at </a:t>
            </a:r>
            <a:r>
              <a:rPr lang="en-US" sz="1400" dirty="0">
                <a:hlinkClick r:id="rId4"/>
              </a:rPr>
              <a:t>www.vec.virginia.gov</a:t>
            </a:r>
            <a:r>
              <a:rPr lang="en-US" sz="1400" dirty="0"/>
              <a:t> or </a:t>
            </a:r>
            <a:r>
              <a:rPr lang="en-US" sz="1400" dirty="0">
                <a:hlinkClick r:id="rId5"/>
              </a:rPr>
              <a:t>www.vawc.virginia.gov</a:t>
            </a:r>
            <a:r>
              <a:rPr lang="en-US" sz="1400" dirty="0"/>
              <a:t>.</a:t>
            </a:r>
          </a:p>
          <a:p>
            <a:pPr lvl="2"/>
            <a:endParaRPr lang="en-US" sz="1400" dirty="0"/>
          </a:p>
          <a:p>
            <a:pPr lvl="1"/>
            <a:r>
              <a:rPr lang="en-US" sz="1400" dirty="0"/>
              <a:t>Employer Process for PPP Re-Hires is as follows:</a:t>
            </a:r>
          </a:p>
          <a:p>
            <a:pPr lvl="2"/>
            <a:r>
              <a:rPr lang="en-US" sz="1400" dirty="0"/>
              <a:t>Issue Job Reinstatement Offer (recommend that this be in writing and either signed or refused by employee and dated)</a:t>
            </a:r>
          </a:p>
          <a:p>
            <a:pPr lvl="2"/>
            <a:r>
              <a:rPr lang="en-US" sz="1400" dirty="0"/>
              <a:t>If employee accepts, payroll period begins when PPP is received and continues for 8 weeks</a:t>
            </a:r>
          </a:p>
          <a:p>
            <a:pPr lvl="2"/>
            <a:r>
              <a:rPr lang="en-US" sz="1400" dirty="0"/>
              <a:t>If employee rejects offer, notify VEC of job refusal and you have the option to re-hire another individual in that spot to maintain payroll numbers for loan forgiveness</a:t>
            </a:r>
          </a:p>
          <a:p>
            <a:pPr lvl="2"/>
            <a:r>
              <a:rPr lang="en-US" sz="1400" dirty="0"/>
              <a:t>If at the end of 8 week period, you cannot return to normal business operations you may furlough/lay off employees</a:t>
            </a:r>
          </a:p>
          <a:p>
            <a:pPr lvl="1"/>
            <a:endParaRPr lang="en-US" sz="1400" dirty="0"/>
          </a:p>
          <a:p>
            <a:pPr lvl="2"/>
            <a:endParaRPr lang="en-US" sz="1400" dirty="0"/>
          </a:p>
          <a:p>
            <a:pPr lvl="1"/>
            <a:endParaRPr lang="en-US" sz="1800" dirty="0"/>
          </a:p>
          <a:p>
            <a:pPr marL="0" indent="0">
              <a:spcBef>
                <a:spcPts val="384"/>
              </a:spcBef>
              <a:buNone/>
            </a:pPr>
            <a:endParaRPr lang="en-US" dirty="0"/>
          </a:p>
          <a:p>
            <a:pPr marL="0" indent="0">
              <a:spcBef>
                <a:spcPts val="384"/>
              </a:spcBef>
              <a:buNone/>
            </a:pPr>
            <a:endParaRPr lang="en-US" sz="1400" b="1" dirty="0">
              <a:solidFill>
                <a:srgbClr val="000000"/>
              </a:solidFill>
            </a:endParaRPr>
          </a:p>
          <a:p>
            <a:pPr marL="0" indent="0">
              <a:spcBef>
                <a:spcPts val="384"/>
              </a:spcBef>
              <a:buNone/>
            </a:pPr>
            <a:endParaRPr lang="en-US" sz="1400" b="1" dirty="0">
              <a:solidFill>
                <a:srgbClr val="000000"/>
              </a:solidFill>
            </a:endParaRPr>
          </a:p>
          <a:p>
            <a:pPr marL="0" indent="0">
              <a:spcBef>
                <a:spcPts val="384"/>
              </a:spcBef>
              <a:buNone/>
            </a:pPr>
            <a:endParaRPr lang="en-US" sz="1400" b="1" dirty="0">
              <a:solidFill>
                <a:srgbClr val="000000"/>
              </a:solidFill>
            </a:endParaRPr>
          </a:p>
        </p:txBody>
      </p:sp>
    </p:spTree>
    <p:extLst>
      <p:ext uri="{BB962C8B-B14F-4D97-AF65-F5344CB8AC3E}">
        <p14:creationId xmlns:p14="http://schemas.microsoft.com/office/powerpoint/2010/main" val="25625965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6064E7-3032-41AB-9266-F0EC16917507}"/>
              </a:ext>
            </a:extLst>
          </p:cNvPr>
          <p:cNvSpPr>
            <a:spLocks noGrp="1"/>
          </p:cNvSpPr>
          <p:nvPr>
            <p:ph type="ctrTitle"/>
          </p:nvPr>
        </p:nvSpPr>
        <p:spPr>
          <a:xfrm>
            <a:off x="381000" y="304801"/>
            <a:ext cx="7772400" cy="762000"/>
          </a:xfrm>
        </p:spPr>
        <p:txBody>
          <a:bodyPr/>
          <a:lstStyle/>
          <a:p>
            <a:r>
              <a:rPr lang="en-US" dirty="0"/>
              <a:t>Rebuild Virginia Updates - </a:t>
            </a:r>
          </a:p>
        </p:txBody>
      </p:sp>
      <p:sp>
        <p:nvSpPr>
          <p:cNvPr id="3" name="Subtitle 2">
            <a:extLst>
              <a:ext uri="{FF2B5EF4-FFF2-40B4-BE49-F238E27FC236}">
                <a16:creationId xmlns:a16="http://schemas.microsoft.com/office/drawing/2014/main" id="{E9EB12D7-749C-4BE1-A693-8C9C9744C265}"/>
              </a:ext>
            </a:extLst>
          </p:cNvPr>
          <p:cNvSpPr>
            <a:spLocks noGrp="1"/>
          </p:cNvSpPr>
          <p:nvPr>
            <p:ph type="subTitle" idx="1"/>
          </p:nvPr>
        </p:nvSpPr>
        <p:spPr>
          <a:xfrm>
            <a:off x="990600" y="1066800"/>
            <a:ext cx="6400800" cy="5333999"/>
          </a:xfrm>
        </p:spPr>
        <p:txBody>
          <a:bodyPr/>
          <a:lstStyle/>
          <a:p>
            <a:pPr marL="457200" indent="-457200" algn="l">
              <a:buFont typeface="Arial" panose="020B0604020202020204" pitchFamily="34" charset="0"/>
              <a:buChar char="•"/>
            </a:pPr>
            <a:r>
              <a:rPr lang="en-US" dirty="0"/>
              <a:t>Program closed on 12/9/20</a:t>
            </a:r>
          </a:p>
          <a:p>
            <a:pPr marL="457200" indent="-457200" algn="l">
              <a:buFont typeface="Arial" panose="020B0604020202020204" pitchFamily="34" charset="0"/>
              <a:buChar char="•"/>
            </a:pPr>
            <a:r>
              <a:rPr lang="en-US" dirty="0"/>
              <a:t>You may still receive funds</a:t>
            </a:r>
          </a:p>
          <a:p>
            <a:pPr marL="457200" indent="-457200" algn="l">
              <a:buFont typeface="Arial" panose="020B0604020202020204" pitchFamily="34" charset="0"/>
              <a:buChar char="•"/>
            </a:pPr>
            <a:r>
              <a:rPr lang="en-US" dirty="0"/>
              <a:t>Your application will stay in the portal</a:t>
            </a:r>
          </a:p>
          <a:p>
            <a:pPr marL="457200" indent="-457200" algn="l">
              <a:buFont typeface="Arial" panose="020B0604020202020204" pitchFamily="34" charset="0"/>
              <a:buChar char="•"/>
            </a:pPr>
            <a:r>
              <a:rPr lang="en-US" dirty="0"/>
              <a:t>We are waiting to see if States will receive further funding to replenish this fund; if they do, funding will resume.</a:t>
            </a:r>
          </a:p>
          <a:p>
            <a:pPr marL="457200" indent="-457200" algn="l">
              <a:buFont typeface="Arial" panose="020B0604020202020204" pitchFamily="34" charset="0"/>
              <a:buChar char="•"/>
            </a:pPr>
            <a:r>
              <a:rPr lang="en-US" dirty="0"/>
              <a:t>If you need assistance, call the SBDC office.</a:t>
            </a:r>
          </a:p>
        </p:txBody>
      </p:sp>
    </p:spTree>
    <p:extLst>
      <p:ext uri="{BB962C8B-B14F-4D97-AF65-F5344CB8AC3E}">
        <p14:creationId xmlns:p14="http://schemas.microsoft.com/office/powerpoint/2010/main" val="1155260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50982-CBEE-4CD6-A2F5-409869A9A376}"/>
              </a:ext>
            </a:extLst>
          </p:cNvPr>
          <p:cNvSpPr>
            <a:spLocks noGrp="1"/>
          </p:cNvSpPr>
          <p:nvPr>
            <p:ph type="ctrTitle"/>
          </p:nvPr>
        </p:nvSpPr>
        <p:spPr>
          <a:xfrm>
            <a:off x="838200" y="228600"/>
            <a:ext cx="7772400" cy="838200"/>
          </a:xfrm>
        </p:spPr>
        <p:txBody>
          <a:bodyPr/>
          <a:lstStyle/>
          <a:p>
            <a:r>
              <a:rPr lang="en-US" dirty="0"/>
              <a:t>Cares Act SBDC Resources</a:t>
            </a:r>
            <a:br>
              <a:rPr lang="en-US" dirty="0"/>
            </a:br>
            <a:endParaRPr lang="en-US" dirty="0"/>
          </a:p>
        </p:txBody>
      </p:sp>
      <p:sp>
        <p:nvSpPr>
          <p:cNvPr id="4" name="TextBox 3">
            <a:extLst>
              <a:ext uri="{FF2B5EF4-FFF2-40B4-BE49-F238E27FC236}">
                <a16:creationId xmlns:a16="http://schemas.microsoft.com/office/drawing/2014/main" id="{C7E413AA-B7BA-4FFD-84DE-6670ED5AE1E9}"/>
              </a:ext>
            </a:extLst>
          </p:cNvPr>
          <p:cNvSpPr txBox="1"/>
          <p:nvPr/>
        </p:nvSpPr>
        <p:spPr>
          <a:xfrm>
            <a:off x="685800" y="1066800"/>
            <a:ext cx="7620000" cy="5355312"/>
          </a:xfrm>
          <a:prstGeom prst="rect">
            <a:avLst/>
          </a:prstGeom>
          <a:noFill/>
        </p:spPr>
        <p:txBody>
          <a:bodyPr wrap="square" rtlCol="0">
            <a:spAutoFit/>
          </a:bodyPr>
          <a:lstStyle/>
          <a:p>
            <a:pPr marL="285750" indent="-285750">
              <a:buFont typeface="Arial" panose="020B0604020202020204" pitchFamily="34" charset="0"/>
              <a:buChar char="•"/>
            </a:pPr>
            <a:r>
              <a:rPr lang="en-US" dirty="0"/>
              <a:t>Marketing Assistance</a:t>
            </a:r>
          </a:p>
          <a:p>
            <a:pPr marL="742950" lvl="1" indent="-285750">
              <a:buFont typeface="Arial" panose="020B0604020202020204" pitchFamily="34" charset="0"/>
              <a:buChar char="•"/>
            </a:pPr>
            <a:r>
              <a:rPr lang="en-US" dirty="0"/>
              <a:t>Marketing Assessments</a:t>
            </a:r>
          </a:p>
          <a:p>
            <a:pPr marL="742950" lvl="1" indent="-285750">
              <a:buFont typeface="Arial" panose="020B0604020202020204" pitchFamily="34" charset="0"/>
              <a:buChar char="•"/>
            </a:pPr>
            <a:r>
              <a:rPr lang="en-US" dirty="0"/>
              <a:t>Social Media/Website Assistance</a:t>
            </a:r>
          </a:p>
          <a:p>
            <a:pPr marL="742950" lvl="1" indent="-285750">
              <a:buFont typeface="Arial" panose="020B0604020202020204" pitchFamily="34" charset="0"/>
              <a:buChar char="•"/>
            </a:pPr>
            <a:r>
              <a:rPr lang="en-US" dirty="0"/>
              <a:t>Strategic Marketing</a:t>
            </a:r>
          </a:p>
          <a:p>
            <a:pPr marL="742950" lvl="1" indent="-285750">
              <a:buFont typeface="Arial" panose="020B0604020202020204" pitchFamily="34" charset="0"/>
              <a:buChar char="•"/>
            </a:pPr>
            <a:r>
              <a:rPr lang="en-US" dirty="0"/>
              <a:t>Telling Your Story</a:t>
            </a:r>
          </a:p>
          <a:p>
            <a:pPr marL="742950" lvl="1" indent="-285750">
              <a:buFont typeface="Arial" panose="020B0604020202020204" pitchFamily="34" charset="0"/>
              <a:buChar char="•"/>
            </a:pPr>
            <a:r>
              <a:rPr lang="en-US" dirty="0"/>
              <a:t>E-Commerce</a:t>
            </a:r>
          </a:p>
          <a:p>
            <a:pPr marL="742950" lvl="1"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Financial Assistance</a:t>
            </a:r>
          </a:p>
          <a:p>
            <a:pPr marL="742950" lvl="1" indent="-285750">
              <a:buFont typeface="Arial" panose="020B0604020202020204" pitchFamily="34" charset="0"/>
              <a:buChar char="•"/>
            </a:pPr>
            <a:r>
              <a:rPr lang="en-US" dirty="0"/>
              <a:t>Financial Literacy Programs</a:t>
            </a:r>
          </a:p>
          <a:p>
            <a:pPr marL="1200150" lvl="2" indent="-285750">
              <a:buFont typeface="Arial" panose="020B0604020202020204" pitchFamily="34" charset="0"/>
              <a:buChar char="•"/>
            </a:pPr>
            <a:r>
              <a:rPr lang="en-US" dirty="0"/>
              <a:t>Budgeting Your Business Beyond the Pandemic</a:t>
            </a:r>
          </a:p>
          <a:p>
            <a:pPr marL="1200150" lvl="2" indent="-285750">
              <a:buFont typeface="Arial" panose="020B0604020202020204" pitchFamily="34" charset="0"/>
              <a:buChar char="•"/>
            </a:pPr>
            <a:r>
              <a:rPr lang="en-US" dirty="0"/>
              <a:t>Understanding Financial Statements</a:t>
            </a:r>
          </a:p>
          <a:p>
            <a:pPr marL="1200150" lvl="2" indent="-285750">
              <a:buFont typeface="Arial" panose="020B0604020202020204" pitchFamily="34" charset="0"/>
              <a:buChar char="•"/>
            </a:pPr>
            <a:r>
              <a:rPr lang="en-US" dirty="0"/>
              <a:t>QuickBooks Assistance</a:t>
            </a:r>
          </a:p>
          <a:p>
            <a:pPr marL="742950" lvl="1" indent="-285750">
              <a:buFont typeface="Arial" panose="020B0604020202020204" pitchFamily="34" charset="0"/>
              <a:buChar char="•"/>
            </a:pPr>
            <a:r>
              <a:rPr lang="en-US" dirty="0"/>
              <a:t>PPP Application/Forgiveness Assistance</a:t>
            </a:r>
          </a:p>
          <a:p>
            <a:pPr marL="742950" lvl="1" indent="-285750">
              <a:buFont typeface="Arial" panose="020B0604020202020204" pitchFamily="34" charset="0"/>
              <a:buChar char="•"/>
            </a:pPr>
            <a:r>
              <a:rPr lang="en-US" dirty="0"/>
              <a:t>Grant Application Assistance </a:t>
            </a:r>
          </a:p>
          <a:p>
            <a:pPr marL="742950" lvl="1" indent="-285750">
              <a:buFont typeface="Arial" panose="020B0604020202020204" pitchFamily="34" charset="0"/>
              <a:buChar char="•"/>
            </a:pPr>
            <a:endParaRPr lang="en-US" dirty="0"/>
          </a:p>
          <a:p>
            <a:r>
              <a:rPr lang="en-US" dirty="0"/>
              <a:t>SBDC Offices have additional resources to help you with these area; we desire for you to succeed. We have programs starting in 2021 and on-going. Contact us soon!</a:t>
            </a:r>
          </a:p>
          <a:p>
            <a:pPr algn="ctr"/>
            <a:r>
              <a:rPr lang="en-US" b="1" dirty="0">
                <a:solidFill>
                  <a:srgbClr val="00B050"/>
                </a:solidFill>
              </a:rPr>
              <a:t>Virginia Highlands SBDC   276-739-2474</a:t>
            </a:r>
          </a:p>
        </p:txBody>
      </p:sp>
    </p:spTree>
    <p:extLst>
      <p:ext uri="{BB962C8B-B14F-4D97-AF65-F5344CB8AC3E}">
        <p14:creationId xmlns:p14="http://schemas.microsoft.com/office/powerpoint/2010/main" val="36005235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US" dirty="0"/>
              <a:t>Procurement and Technical Assistance Centers </a:t>
            </a:r>
          </a:p>
        </p:txBody>
      </p:sp>
      <p:sp>
        <p:nvSpPr>
          <p:cNvPr id="3" name="Subtitle 2"/>
          <p:cNvSpPr>
            <a:spLocks noGrp="1"/>
          </p:cNvSpPr>
          <p:nvPr>
            <p:ph type="subTitle" idx="1"/>
          </p:nvPr>
        </p:nvSpPr>
        <p:spPr/>
        <p:txBody>
          <a:bodyPr/>
          <a:lstStyle/>
          <a:p>
            <a:r>
              <a:rPr lang="en-US" dirty="0"/>
              <a:t>Michele Lowe</a:t>
            </a:r>
          </a:p>
        </p:txBody>
      </p:sp>
    </p:spTree>
    <p:extLst>
      <p:ext uri="{BB962C8B-B14F-4D97-AF65-F5344CB8AC3E}">
        <p14:creationId xmlns:p14="http://schemas.microsoft.com/office/powerpoint/2010/main" val="234655408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US" sz="8000" dirty="0"/>
              <a:t>Q &amp; A</a:t>
            </a:r>
          </a:p>
        </p:txBody>
      </p:sp>
    </p:spTree>
    <p:extLst>
      <p:ext uri="{BB962C8B-B14F-4D97-AF65-F5344CB8AC3E}">
        <p14:creationId xmlns:p14="http://schemas.microsoft.com/office/powerpoint/2010/main" val="732587032"/>
      </p:ext>
    </p:extLst>
  </p:cSld>
  <p:clrMapOvr>
    <a:masterClrMapping/>
  </p:clrMapOvr>
</p:sld>
</file>

<file path=ppt/theme/theme1.xml><?xml version="1.0" encoding="utf-8"?>
<a:theme xmlns:a="http://schemas.openxmlformats.org/drawingml/2006/main" name="1_newlogo">
  <a:themeElements>
    <a:clrScheme name="Virginia 8">
      <a:dk1>
        <a:srgbClr val="000000"/>
      </a:dk1>
      <a:lt1>
        <a:srgbClr val="FFFFFF"/>
      </a:lt1>
      <a:dk2>
        <a:srgbClr val="1E6FAB"/>
      </a:dk2>
      <a:lt2>
        <a:srgbClr val="1C1C1C"/>
      </a:lt2>
      <a:accent1>
        <a:srgbClr val="A0C9EC"/>
      </a:accent1>
      <a:accent2>
        <a:srgbClr val="A0C9EC"/>
      </a:accent2>
      <a:accent3>
        <a:srgbClr val="FFFFFF"/>
      </a:accent3>
      <a:accent4>
        <a:srgbClr val="000000"/>
      </a:accent4>
      <a:accent5>
        <a:srgbClr val="CDE1F4"/>
      </a:accent5>
      <a:accent6>
        <a:srgbClr val="91B6D6"/>
      </a:accent6>
      <a:hlink>
        <a:srgbClr val="1E6FAB"/>
      </a:hlink>
      <a:folHlink>
        <a:srgbClr val="1E6FAB"/>
      </a:folHlink>
    </a:clrScheme>
    <a:fontScheme name="Virginia">
      <a:majorFont>
        <a:latin typeface="Tahoma"/>
        <a:ea typeface="ＭＳ Ｐゴシック"/>
        <a:cs typeface=""/>
      </a:majorFont>
      <a:minorFont>
        <a:latin typeface="Tahoma"/>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b"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ea typeface="ＭＳ Ｐゴシック" pitchFamily="34"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b"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ea typeface="ＭＳ Ｐゴシック" pitchFamily="34" charset="-128"/>
          </a:defRPr>
        </a:defPPr>
      </a:lstStyle>
    </a:lnDef>
  </a:objectDefaults>
  <a:extraClrSchemeLst>
    <a:extraClrScheme>
      <a:clrScheme name="Virginia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Virginia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Virginia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Virginia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Virginia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Virginia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
      <a:clrScheme name="Virginia 7">
        <a:dk1>
          <a:srgbClr val="000000"/>
        </a:dk1>
        <a:lt1>
          <a:srgbClr val="FFFFFF"/>
        </a:lt1>
        <a:dk2>
          <a:srgbClr val="1E6FAB"/>
        </a:dk2>
        <a:lt2>
          <a:srgbClr val="1C1C1C"/>
        </a:lt2>
        <a:accent1>
          <a:srgbClr val="A0C9EC"/>
        </a:accent1>
        <a:accent2>
          <a:srgbClr val="FFCF01"/>
        </a:accent2>
        <a:accent3>
          <a:srgbClr val="FFFFFF"/>
        </a:accent3>
        <a:accent4>
          <a:srgbClr val="000000"/>
        </a:accent4>
        <a:accent5>
          <a:srgbClr val="CDE1F4"/>
        </a:accent5>
        <a:accent6>
          <a:srgbClr val="E7BB01"/>
        </a:accent6>
        <a:hlink>
          <a:srgbClr val="1E6FAB"/>
        </a:hlink>
        <a:folHlink>
          <a:srgbClr val="1E6FAB"/>
        </a:folHlink>
      </a:clrScheme>
      <a:clrMap bg1="lt1" tx1="dk1" bg2="lt2" tx2="dk2" accent1="accent1" accent2="accent2" accent3="accent3" accent4="accent4" accent5="accent5" accent6="accent6" hlink="hlink" folHlink="folHlink"/>
    </a:extraClrScheme>
    <a:extraClrScheme>
      <a:clrScheme name="Virginia 8">
        <a:dk1>
          <a:srgbClr val="000000"/>
        </a:dk1>
        <a:lt1>
          <a:srgbClr val="FFFFFF"/>
        </a:lt1>
        <a:dk2>
          <a:srgbClr val="1E6FAB"/>
        </a:dk2>
        <a:lt2>
          <a:srgbClr val="1C1C1C"/>
        </a:lt2>
        <a:accent1>
          <a:srgbClr val="A0C9EC"/>
        </a:accent1>
        <a:accent2>
          <a:srgbClr val="A0C9EC"/>
        </a:accent2>
        <a:accent3>
          <a:srgbClr val="FFFFFF"/>
        </a:accent3>
        <a:accent4>
          <a:srgbClr val="000000"/>
        </a:accent4>
        <a:accent5>
          <a:srgbClr val="CDE1F4"/>
        </a:accent5>
        <a:accent6>
          <a:srgbClr val="91B6D6"/>
        </a:accent6>
        <a:hlink>
          <a:srgbClr val="1E6FAB"/>
        </a:hlink>
        <a:folHlink>
          <a:srgbClr val="1E6FAB"/>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19330</TotalTime>
  <Words>5354</Words>
  <Application>Microsoft Office PowerPoint</Application>
  <PresentationFormat>On-screen Show (4:3)</PresentationFormat>
  <Paragraphs>421</Paragraphs>
  <Slides>31</Slides>
  <Notes>10</Notes>
  <HiddenSlides>11</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31</vt:i4>
      </vt:variant>
    </vt:vector>
  </HeadingPairs>
  <TitlesOfParts>
    <vt:vector size="41" baseType="lpstr">
      <vt:lpstr>ＭＳ Ｐゴシック</vt:lpstr>
      <vt:lpstr>Arial</vt:lpstr>
      <vt:lpstr>Calibri</vt:lpstr>
      <vt:lpstr>Courier New</vt:lpstr>
      <vt:lpstr>Source Sans Pro</vt:lpstr>
      <vt:lpstr>Symbol</vt:lpstr>
      <vt:lpstr>Tahoma</vt:lpstr>
      <vt:lpstr>Times New Roman</vt:lpstr>
      <vt:lpstr>TimesNewRomanPSMT</vt:lpstr>
      <vt:lpstr>1_newlogo</vt:lpstr>
      <vt:lpstr>    COVID-19 CARES ACT &amp;   Consolidated Appropriations Act, 2021</vt:lpstr>
      <vt:lpstr>PowerPoint Presentation</vt:lpstr>
      <vt:lpstr>Preliminary Consolidated COVID-19 Relief Bill </vt:lpstr>
      <vt:lpstr>Preliminary Consolidated COVID-19 Relief Bill (Continued)</vt:lpstr>
      <vt:lpstr>Preliminary Consolidated COVID-19 Relief Bill (Continued)</vt:lpstr>
      <vt:lpstr>Preliminary Consolidated COVID-19 Relief Bill (Continued)</vt:lpstr>
      <vt:lpstr>Timeline of Bill </vt:lpstr>
      <vt:lpstr>PowerPoint Presentation</vt:lpstr>
      <vt:lpstr>PowerPoint Presentation</vt:lpstr>
      <vt:lpstr>PowerPoint Presentation</vt:lpstr>
      <vt:lpstr>Changes to EIDL Program – 12/22/20</vt:lpstr>
      <vt:lpstr>PowerPoint Presentation</vt:lpstr>
      <vt:lpstr>PowerPoint Presentation</vt:lpstr>
      <vt:lpstr>PowerPoint Presentation</vt:lpstr>
      <vt:lpstr>CARES Act  Small Business Financial Assistance</vt:lpstr>
      <vt:lpstr>PowerPoint Presentation</vt:lpstr>
      <vt:lpstr>PowerPoint Presentation</vt:lpstr>
      <vt:lpstr>PowerPoint Presentation</vt:lpstr>
      <vt:lpstr>PowerPoint Presentation</vt:lpstr>
      <vt:lpstr>PowerPoint Presentation</vt:lpstr>
      <vt:lpstr>Important Information to Discuss With Your Lender at Closing of PPP Loan</vt:lpstr>
      <vt:lpstr>PowerPoint Presentation</vt:lpstr>
      <vt:lpstr>PowerPoint Presentation</vt:lpstr>
      <vt:lpstr>PowerPoint Presentation</vt:lpstr>
      <vt:lpstr>PowerPoint Presentation</vt:lpstr>
      <vt:lpstr>Alternative Funding Options</vt:lpstr>
      <vt:lpstr>PowerPoint Presentation</vt:lpstr>
      <vt:lpstr>Rebuild Virginia Updates - </vt:lpstr>
      <vt:lpstr>Cares Act SBDC Resources </vt:lpstr>
      <vt:lpstr>Procurement and Technical Assistance Centers </vt:lpstr>
      <vt:lpstr>Q &amp; A</vt:lpstr>
    </vt:vector>
  </TitlesOfParts>
  <Company>George Mason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Tracy Nayar</dc:creator>
  <cp:lastModifiedBy>Melinda Duncan</cp:lastModifiedBy>
  <cp:revision>497</cp:revision>
  <cp:lastPrinted>2020-01-08T14:39:04Z</cp:lastPrinted>
  <dcterms:created xsi:type="dcterms:W3CDTF">2015-08-11T18:04:59Z</dcterms:created>
  <dcterms:modified xsi:type="dcterms:W3CDTF">2021-09-30T15:09:46Z</dcterms:modified>
</cp:coreProperties>
</file>